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2" r:id="rId7"/>
    <p:sldId id="261" r:id="rId8"/>
    <p:sldId id="264" r:id="rId9"/>
    <p:sldId id="265" r:id="rId10"/>
    <p:sldId id="266" r:id="rId11"/>
    <p:sldId id="267" r:id="rId12"/>
    <p:sldId id="263"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AFD7-B2E8-5F20-03FA-945BF7725B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C99563C-7E89-1414-BCD4-29F6AC37F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7D02DE-D416-84A3-CFBA-1BACC1B49CB4}"/>
              </a:ext>
            </a:extLst>
          </p:cNvPr>
          <p:cNvSpPr>
            <a:spLocks noGrp="1"/>
          </p:cNvSpPr>
          <p:nvPr>
            <p:ph type="dt" sz="half" idx="10"/>
          </p:nvPr>
        </p:nvSpPr>
        <p:spPr/>
        <p:txBody>
          <a:bodyPr/>
          <a:lstStyle/>
          <a:p>
            <a:fld id="{E3FEDD3E-EDC3-46FD-A593-F83717DD00F1}" type="datetimeFigureOut">
              <a:rPr lang="en-IN" smtClean="0"/>
              <a:t>16-12-2024</a:t>
            </a:fld>
            <a:endParaRPr lang="en-IN"/>
          </a:p>
        </p:txBody>
      </p:sp>
      <p:sp>
        <p:nvSpPr>
          <p:cNvPr id="5" name="Footer Placeholder 4">
            <a:extLst>
              <a:ext uri="{FF2B5EF4-FFF2-40B4-BE49-F238E27FC236}">
                <a16:creationId xmlns:a16="http://schemas.microsoft.com/office/drawing/2014/main" id="{14B88AFB-0E0F-470E-E233-C1713CC894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0DA4DF-BB9A-DEBE-3057-B48116304CC7}"/>
              </a:ext>
            </a:extLst>
          </p:cNvPr>
          <p:cNvSpPr>
            <a:spLocks noGrp="1"/>
          </p:cNvSpPr>
          <p:nvPr>
            <p:ph type="sldNum" sz="quarter" idx="12"/>
          </p:nvPr>
        </p:nvSpPr>
        <p:spPr/>
        <p:txBody>
          <a:bodyPr/>
          <a:lstStyle/>
          <a:p>
            <a:fld id="{289D78D9-044E-490E-BA08-6C358034D00B}" type="slidenum">
              <a:rPr lang="en-IN" smtClean="0"/>
              <a:t>‹#›</a:t>
            </a:fld>
            <a:endParaRPr lang="en-IN"/>
          </a:p>
        </p:txBody>
      </p:sp>
    </p:spTree>
    <p:extLst>
      <p:ext uri="{BB962C8B-B14F-4D97-AF65-F5344CB8AC3E}">
        <p14:creationId xmlns:p14="http://schemas.microsoft.com/office/powerpoint/2010/main" val="3927102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4B059-DDD4-4EBB-7124-ECB18AABBC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3B6B74-3AE2-BB43-D839-9FA824CF4C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66CA97-C852-9AF9-8564-49527CAE5A63}"/>
              </a:ext>
            </a:extLst>
          </p:cNvPr>
          <p:cNvSpPr>
            <a:spLocks noGrp="1"/>
          </p:cNvSpPr>
          <p:nvPr>
            <p:ph type="dt" sz="half" idx="10"/>
          </p:nvPr>
        </p:nvSpPr>
        <p:spPr/>
        <p:txBody>
          <a:bodyPr/>
          <a:lstStyle/>
          <a:p>
            <a:fld id="{E3FEDD3E-EDC3-46FD-A593-F83717DD00F1}" type="datetimeFigureOut">
              <a:rPr lang="en-IN" smtClean="0"/>
              <a:t>16-12-2024</a:t>
            </a:fld>
            <a:endParaRPr lang="en-IN"/>
          </a:p>
        </p:txBody>
      </p:sp>
      <p:sp>
        <p:nvSpPr>
          <p:cNvPr id="5" name="Footer Placeholder 4">
            <a:extLst>
              <a:ext uri="{FF2B5EF4-FFF2-40B4-BE49-F238E27FC236}">
                <a16:creationId xmlns:a16="http://schemas.microsoft.com/office/drawing/2014/main" id="{4CD6923D-4F26-349D-BE79-6F85846355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8BA18B-27AA-6822-3077-DB938DF20CBB}"/>
              </a:ext>
            </a:extLst>
          </p:cNvPr>
          <p:cNvSpPr>
            <a:spLocks noGrp="1"/>
          </p:cNvSpPr>
          <p:nvPr>
            <p:ph type="sldNum" sz="quarter" idx="12"/>
          </p:nvPr>
        </p:nvSpPr>
        <p:spPr/>
        <p:txBody>
          <a:bodyPr/>
          <a:lstStyle/>
          <a:p>
            <a:fld id="{289D78D9-044E-490E-BA08-6C358034D00B}" type="slidenum">
              <a:rPr lang="en-IN" smtClean="0"/>
              <a:t>‹#›</a:t>
            </a:fld>
            <a:endParaRPr lang="en-IN"/>
          </a:p>
        </p:txBody>
      </p:sp>
    </p:spTree>
    <p:extLst>
      <p:ext uri="{BB962C8B-B14F-4D97-AF65-F5344CB8AC3E}">
        <p14:creationId xmlns:p14="http://schemas.microsoft.com/office/powerpoint/2010/main" val="2651656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A52AF-DA52-89D4-5FB6-4325CA1481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932AB9-5AF8-91BF-A903-D1D15AD125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04E4AF-BC30-511A-283C-19F7FE6960E3}"/>
              </a:ext>
            </a:extLst>
          </p:cNvPr>
          <p:cNvSpPr>
            <a:spLocks noGrp="1"/>
          </p:cNvSpPr>
          <p:nvPr>
            <p:ph type="dt" sz="half" idx="10"/>
          </p:nvPr>
        </p:nvSpPr>
        <p:spPr/>
        <p:txBody>
          <a:bodyPr/>
          <a:lstStyle/>
          <a:p>
            <a:fld id="{E3FEDD3E-EDC3-46FD-A593-F83717DD00F1}" type="datetimeFigureOut">
              <a:rPr lang="en-IN" smtClean="0"/>
              <a:t>16-12-2024</a:t>
            </a:fld>
            <a:endParaRPr lang="en-IN"/>
          </a:p>
        </p:txBody>
      </p:sp>
      <p:sp>
        <p:nvSpPr>
          <p:cNvPr id="5" name="Footer Placeholder 4">
            <a:extLst>
              <a:ext uri="{FF2B5EF4-FFF2-40B4-BE49-F238E27FC236}">
                <a16:creationId xmlns:a16="http://schemas.microsoft.com/office/drawing/2014/main" id="{6885F65C-A15E-C601-3D17-A6C54F4976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C48131-95CC-4929-9F0E-31EA103B5932}"/>
              </a:ext>
            </a:extLst>
          </p:cNvPr>
          <p:cNvSpPr>
            <a:spLocks noGrp="1"/>
          </p:cNvSpPr>
          <p:nvPr>
            <p:ph type="sldNum" sz="quarter" idx="12"/>
          </p:nvPr>
        </p:nvSpPr>
        <p:spPr/>
        <p:txBody>
          <a:bodyPr/>
          <a:lstStyle/>
          <a:p>
            <a:fld id="{289D78D9-044E-490E-BA08-6C358034D00B}" type="slidenum">
              <a:rPr lang="en-IN" smtClean="0"/>
              <a:t>‹#›</a:t>
            </a:fld>
            <a:endParaRPr lang="en-IN"/>
          </a:p>
        </p:txBody>
      </p:sp>
    </p:spTree>
    <p:extLst>
      <p:ext uri="{BB962C8B-B14F-4D97-AF65-F5344CB8AC3E}">
        <p14:creationId xmlns:p14="http://schemas.microsoft.com/office/powerpoint/2010/main" val="3060077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11475-4035-AB49-87FF-AEF2C9EA43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3CCF11-D9F0-150C-E592-104928B1F1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BEFBBD-B143-7F25-2F34-5B2BE1B5E8F3}"/>
              </a:ext>
            </a:extLst>
          </p:cNvPr>
          <p:cNvSpPr>
            <a:spLocks noGrp="1"/>
          </p:cNvSpPr>
          <p:nvPr>
            <p:ph type="dt" sz="half" idx="10"/>
          </p:nvPr>
        </p:nvSpPr>
        <p:spPr/>
        <p:txBody>
          <a:bodyPr/>
          <a:lstStyle/>
          <a:p>
            <a:fld id="{E3FEDD3E-EDC3-46FD-A593-F83717DD00F1}" type="datetimeFigureOut">
              <a:rPr lang="en-IN" smtClean="0"/>
              <a:t>16-12-2024</a:t>
            </a:fld>
            <a:endParaRPr lang="en-IN"/>
          </a:p>
        </p:txBody>
      </p:sp>
      <p:sp>
        <p:nvSpPr>
          <p:cNvPr id="5" name="Footer Placeholder 4">
            <a:extLst>
              <a:ext uri="{FF2B5EF4-FFF2-40B4-BE49-F238E27FC236}">
                <a16:creationId xmlns:a16="http://schemas.microsoft.com/office/drawing/2014/main" id="{064E3AC0-99E9-CDFA-6B78-A069F98283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74E0C6-3C7F-A9C9-44EC-39EDBC60DFF9}"/>
              </a:ext>
            </a:extLst>
          </p:cNvPr>
          <p:cNvSpPr>
            <a:spLocks noGrp="1"/>
          </p:cNvSpPr>
          <p:nvPr>
            <p:ph type="sldNum" sz="quarter" idx="12"/>
          </p:nvPr>
        </p:nvSpPr>
        <p:spPr/>
        <p:txBody>
          <a:bodyPr/>
          <a:lstStyle/>
          <a:p>
            <a:fld id="{289D78D9-044E-490E-BA08-6C358034D00B}" type="slidenum">
              <a:rPr lang="en-IN" smtClean="0"/>
              <a:t>‹#›</a:t>
            </a:fld>
            <a:endParaRPr lang="en-IN"/>
          </a:p>
        </p:txBody>
      </p:sp>
    </p:spTree>
    <p:extLst>
      <p:ext uri="{BB962C8B-B14F-4D97-AF65-F5344CB8AC3E}">
        <p14:creationId xmlns:p14="http://schemas.microsoft.com/office/powerpoint/2010/main" val="319837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1D325-AEE7-302C-F978-0D23E3AD6C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B8108F-2662-A120-E0E0-D83EBC19E18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360838-7CCC-16D2-F57A-F664D81F4612}"/>
              </a:ext>
            </a:extLst>
          </p:cNvPr>
          <p:cNvSpPr>
            <a:spLocks noGrp="1"/>
          </p:cNvSpPr>
          <p:nvPr>
            <p:ph type="dt" sz="half" idx="10"/>
          </p:nvPr>
        </p:nvSpPr>
        <p:spPr/>
        <p:txBody>
          <a:bodyPr/>
          <a:lstStyle/>
          <a:p>
            <a:fld id="{E3FEDD3E-EDC3-46FD-A593-F83717DD00F1}" type="datetimeFigureOut">
              <a:rPr lang="en-IN" smtClean="0"/>
              <a:t>16-12-2024</a:t>
            </a:fld>
            <a:endParaRPr lang="en-IN"/>
          </a:p>
        </p:txBody>
      </p:sp>
      <p:sp>
        <p:nvSpPr>
          <p:cNvPr id="5" name="Footer Placeholder 4">
            <a:extLst>
              <a:ext uri="{FF2B5EF4-FFF2-40B4-BE49-F238E27FC236}">
                <a16:creationId xmlns:a16="http://schemas.microsoft.com/office/drawing/2014/main" id="{8FBD43A6-DE04-975D-5EC8-12C60BF2A9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4E2B5E-2F21-F796-D8E8-D0FC1FC724BE}"/>
              </a:ext>
            </a:extLst>
          </p:cNvPr>
          <p:cNvSpPr>
            <a:spLocks noGrp="1"/>
          </p:cNvSpPr>
          <p:nvPr>
            <p:ph type="sldNum" sz="quarter" idx="12"/>
          </p:nvPr>
        </p:nvSpPr>
        <p:spPr/>
        <p:txBody>
          <a:bodyPr/>
          <a:lstStyle/>
          <a:p>
            <a:fld id="{289D78D9-044E-490E-BA08-6C358034D00B}" type="slidenum">
              <a:rPr lang="en-IN" smtClean="0"/>
              <a:t>‹#›</a:t>
            </a:fld>
            <a:endParaRPr lang="en-IN"/>
          </a:p>
        </p:txBody>
      </p:sp>
    </p:spTree>
    <p:extLst>
      <p:ext uri="{BB962C8B-B14F-4D97-AF65-F5344CB8AC3E}">
        <p14:creationId xmlns:p14="http://schemas.microsoft.com/office/powerpoint/2010/main" val="2039722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F70E2-065F-BF9B-DE0D-13476940C3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F08766-19C3-F8FA-CB30-957EC2A2C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085158-0DDD-1864-94FF-91FB314CB5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1CF3C4-A795-CA1A-90F6-CDC4F4449E46}"/>
              </a:ext>
            </a:extLst>
          </p:cNvPr>
          <p:cNvSpPr>
            <a:spLocks noGrp="1"/>
          </p:cNvSpPr>
          <p:nvPr>
            <p:ph type="dt" sz="half" idx="10"/>
          </p:nvPr>
        </p:nvSpPr>
        <p:spPr/>
        <p:txBody>
          <a:bodyPr/>
          <a:lstStyle/>
          <a:p>
            <a:fld id="{E3FEDD3E-EDC3-46FD-A593-F83717DD00F1}" type="datetimeFigureOut">
              <a:rPr lang="en-IN" smtClean="0"/>
              <a:t>16-12-2024</a:t>
            </a:fld>
            <a:endParaRPr lang="en-IN"/>
          </a:p>
        </p:txBody>
      </p:sp>
      <p:sp>
        <p:nvSpPr>
          <p:cNvPr id="6" name="Footer Placeholder 5">
            <a:extLst>
              <a:ext uri="{FF2B5EF4-FFF2-40B4-BE49-F238E27FC236}">
                <a16:creationId xmlns:a16="http://schemas.microsoft.com/office/drawing/2014/main" id="{76E446A8-6596-6530-6384-0337E37BE6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3432C5-ACF0-244D-23FF-C421B8995E24}"/>
              </a:ext>
            </a:extLst>
          </p:cNvPr>
          <p:cNvSpPr>
            <a:spLocks noGrp="1"/>
          </p:cNvSpPr>
          <p:nvPr>
            <p:ph type="sldNum" sz="quarter" idx="12"/>
          </p:nvPr>
        </p:nvSpPr>
        <p:spPr/>
        <p:txBody>
          <a:bodyPr/>
          <a:lstStyle/>
          <a:p>
            <a:fld id="{289D78D9-044E-490E-BA08-6C358034D00B}" type="slidenum">
              <a:rPr lang="en-IN" smtClean="0"/>
              <a:t>‹#›</a:t>
            </a:fld>
            <a:endParaRPr lang="en-IN"/>
          </a:p>
        </p:txBody>
      </p:sp>
    </p:spTree>
    <p:extLst>
      <p:ext uri="{BB962C8B-B14F-4D97-AF65-F5344CB8AC3E}">
        <p14:creationId xmlns:p14="http://schemas.microsoft.com/office/powerpoint/2010/main" val="512395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894FF-B539-6584-1455-627C1A1281F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7EB764-C8F4-BB94-42C5-5B34AFECB4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1278C2-814B-92C8-50FC-79E1E98F67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4EB358-A356-D231-ED6C-E3948DCBDD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CB5D23-1E46-95F6-A7D4-A4F15CECE6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736C1A6-46A2-8EC2-3897-9031AD7BCB2D}"/>
              </a:ext>
            </a:extLst>
          </p:cNvPr>
          <p:cNvSpPr>
            <a:spLocks noGrp="1"/>
          </p:cNvSpPr>
          <p:nvPr>
            <p:ph type="dt" sz="half" idx="10"/>
          </p:nvPr>
        </p:nvSpPr>
        <p:spPr/>
        <p:txBody>
          <a:bodyPr/>
          <a:lstStyle/>
          <a:p>
            <a:fld id="{E3FEDD3E-EDC3-46FD-A593-F83717DD00F1}" type="datetimeFigureOut">
              <a:rPr lang="en-IN" smtClean="0"/>
              <a:t>16-12-2024</a:t>
            </a:fld>
            <a:endParaRPr lang="en-IN"/>
          </a:p>
        </p:txBody>
      </p:sp>
      <p:sp>
        <p:nvSpPr>
          <p:cNvPr id="8" name="Footer Placeholder 7">
            <a:extLst>
              <a:ext uri="{FF2B5EF4-FFF2-40B4-BE49-F238E27FC236}">
                <a16:creationId xmlns:a16="http://schemas.microsoft.com/office/drawing/2014/main" id="{8C030B8E-111F-9416-4510-A4D96964A0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8382282-4A0D-7570-49AA-3E5B448E8AB9}"/>
              </a:ext>
            </a:extLst>
          </p:cNvPr>
          <p:cNvSpPr>
            <a:spLocks noGrp="1"/>
          </p:cNvSpPr>
          <p:nvPr>
            <p:ph type="sldNum" sz="quarter" idx="12"/>
          </p:nvPr>
        </p:nvSpPr>
        <p:spPr/>
        <p:txBody>
          <a:bodyPr/>
          <a:lstStyle/>
          <a:p>
            <a:fld id="{289D78D9-044E-490E-BA08-6C358034D00B}" type="slidenum">
              <a:rPr lang="en-IN" smtClean="0"/>
              <a:t>‹#›</a:t>
            </a:fld>
            <a:endParaRPr lang="en-IN"/>
          </a:p>
        </p:txBody>
      </p:sp>
    </p:spTree>
    <p:extLst>
      <p:ext uri="{BB962C8B-B14F-4D97-AF65-F5344CB8AC3E}">
        <p14:creationId xmlns:p14="http://schemas.microsoft.com/office/powerpoint/2010/main" val="3176093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3EE32-DB50-F033-A898-A72CF7EE095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3360F2-8176-6D96-E3B8-581BA7941DE4}"/>
              </a:ext>
            </a:extLst>
          </p:cNvPr>
          <p:cNvSpPr>
            <a:spLocks noGrp="1"/>
          </p:cNvSpPr>
          <p:nvPr>
            <p:ph type="dt" sz="half" idx="10"/>
          </p:nvPr>
        </p:nvSpPr>
        <p:spPr/>
        <p:txBody>
          <a:bodyPr/>
          <a:lstStyle/>
          <a:p>
            <a:fld id="{E3FEDD3E-EDC3-46FD-A593-F83717DD00F1}" type="datetimeFigureOut">
              <a:rPr lang="en-IN" smtClean="0"/>
              <a:t>16-12-2024</a:t>
            </a:fld>
            <a:endParaRPr lang="en-IN"/>
          </a:p>
        </p:txBody>
      </p:sp>
      <p:sp>
        <p:nvSpPr>
          <p:cNvPr id="4" name="Footer Placeholder 3">
            <a:extLst>
              <a:ext uri="{FF2B5EF4-FFF2-40B4-BE49-F238E27FC236}">
                <a16:creationId xmlns:a16="http://schemas.microsoft.com/office/drawing/2014/main" id="{185619FA-906A-BAE9-BEB6-DF0D488646A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A3BB19-1AEB-A2B2-D8B7-CE71040D5AF2}"/>
              </a:ext>
            </a:extLst>
          </p:cNvPr>
          <p:cNvSpPr>
            <a:spLocks noGrp="1"/>
          </p:cNvSpPr>
          <p:nvPr>
            <p:ph type="sldNum" sz="quarter" idx="12"/>
          </p:nvPr>
        </p:nvSpPr>
        <p:spPr/>
        <p:txBody>
          <a:bodyPr/>
          <a:lstStyle/>
          <a:p>
            <a:fld id="{289D78D9-044E-490E-BA08-6C358034D00B}" type="slidenum">
              <a:rPr lang="en-IN" smtClean="0"/>
              <a:t>‹#›</a:t>
            </a:fld>
            <a:endParaRPr lang="en-IN"/>
          </a:p>
        </p:txBody>
      </p:sp>
    </p:spTree>
    <p:extLst>
      <p:ext uri="{BB962C8B-B14F-4D97-AF65-F5344CB8AC3E}">
        <p14:creationId xmlns:p14="http://schemas.microsoft.com/office/powerpoint/2010/main" val="2121340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549D3-166B-B1BB-053F-EF9C1F080CB8}"/>
              </a:ext>
            </a:extLst>
          </p:cNvPr>
          <p:cNvSpPr>
            <a:spLocks noGrp="1"/>
          </p:cNvSpPr>
          <p:nvPr>
            <p:ph type="dt" sz="half" idx="10"/>
          </p:nvPr>
        </p:nvSpPr>
        <p:spPr/>
        <p:txBody>
          <a:bodyPr/>
          <a:lstStyle/>
          <a:p>
            <a:fld id="{E3FEDD3E-EDC3-46FD-A593-F83717DD00F1}" type="datetimeFigureOut">
              <a:rPr lang="en-IN" smtClean="0"/>
              <a:t>16-12-2024</a:t>
            </a:fld>
            <a:endParaRPr lang="en-IN"/>
          </a:p>
        </p:txBody>
      </p:sp>
      <p:sp>
        <p:nvSpPr>
          <p:cNvPr id="3" name="Footer Placeholder 2">
            <a:extLst>
              <a:ext uri="{FF2B5EF4-FFF2-40B4-BE49-F238E27FC236}">
                <a16:creationId xmlns:a16="http://schemas.microsoft.com/office/drawing/2014/main" id="{4E34FAFE-7C23-8782-3C4B-6B03E21FCC2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39F0ED3-AF2A-8DD1-58E6-D680E63A2EF0}"/>
              </a:ext>
            </a:extLst>
          </p:cNvPr>
          <p:cNvSpPr>
            <a:spLocks noGrp="1"/>
          </p:cNvSpPr>
          <p:nvPr>
            <p:ph type="sldNum" sz="quarter" idx="12"/>
          </p:nvPr>
        </p:nvSpPr>
        <p:spPr/>
        <p:txBody>
          <a:bodyPr/>
          <a:lstStyle/>
          <a:p>
            <a:fld id="{289D78D9-044E-490E-BA08-6C358034D00B}" type="slidenum">
              <a:rPr lang="en-IN" smtClean="0"/>
              <a:t>‹#›</a:t>
            </a:fld>
            <a:endParaRPr lang="en-IN"/>
          </a:p>
        </p:txBody>
      </p:sp>
    </p:spTree>
    <p:extLst>
      <p:ext uri="{BB962C8B-B14F-4D97-AF65-F5344CB8AC3E}">
        <p14:creationId xmlns:p14="http://schemas.microsoft.com/office/powerpoint/2010/main" val="1451385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1036-713D-3E54-C131-91E48786B6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AF3D95-61A7-0982-E574-4ECFC3A671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92BCEFF-0B9C-C12E-0AE0-4ACE334E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FFC1AD-D0C8-C5C1-F2FE-29F0188C28BF}"/>
              </a:ext>
            </a:extLst>
          </p:cNvPr>
          <p:cNvSpPr>
            <a:spLocks noGrp="1"/>
          </p:cNvSpPr>
          <p:nvPr>
            <p:ph type="dt" sz="half" idx="10"/>
          </p:nvPr>
        </p:nvSpPr>
        <p:spPr/>
        <p:txBody>
          <a:bodyPr/>
          <a:lstStyle/>
          <a:p>
            <a:fld id="{E3FEDD3E-EDC3-46FD-A593-F83717DD00F1}" type="datetimeFigureOut">
              <a:rPr lang="en-IN" smtClean="0"/>
              <a:t>16-12-2024</a:t>
            </a:fld>
            <a:endParaRPr lang="en-IN"/>
          </a:p>
        </p:txBody>
      </p:sp>
      <p:sp>
        <p:nvSpPr>
          <p:cNvPr id="6" name="Footer Placeholder 5">
            <a:extLst>
              <a:ext uri="{FF2B5EF4-FFF2-40B4-BE49-F238E27FC236}">
                <a16:creationId xmlns:a16="http://schemas.microsoft.com/office/drawing/2014/main" id="{BF350656-38C6-2404-ABE8-9B157C5239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7D9CD8-8231-B0D9-E714-2B8593F6904A}"/>
              </a:ext>
            </a:extLst>
          </p:cNvPr>
          <p:cNvSpPr>
            <a:spLocks noGrp="1"/>
          </p:cNvSpPr>
          <p:nvPr>
            <p:ph type="sldNum" sz="quarter" idx="12"/>
          </p:nvPr>
        </p:nvSpPr>
        <p:spPr/>
        <p:txBody>
          <a:bodyPr/>
          <a:lstStyle/>
          <a:p>
            <a:fld id="{289D78D9-044E-490E-BA08-6C358034D00B}" type="slidenum">
              <a:rPr lang="en-IN" smtClean="0"/>
              <a:t>‹#›</a:t>
            </a:fld>
            <a:endParaRPr lang="en-IN"/>
          </a:p>
        </p:txBody>
      </p:sp>
    </p:spTree>
    <p:extLst>
      <p:ext uri="{BB962C8B-B14F-4D97-AF65-F5344CB8AC3E}">
        <p14:creationId xmlns:p14="http://schemas.microsoft.com/office/powerpoint/2010/main" val="1773824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3C31-89FB-40B3-D084-91893F219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517BF2-F8F6-DE27-43C7-2C10B5CCD5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930705-EF52-56A5-D01E-5C65BE1B8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49276C-7BE7-A483-1527-B6C727DF4B65}"/>
              </a:ext>
            </a:extLst>
          </p:cNvPr>
          <p:cNvSpPr>
            <a:spLocks noGrp="1"/>
          </p:cNvSpPr>
          <p:nvPr>
            <p:ph type="dt" sz="half" idx="10"/>
          </p:nvPr>
        </p:nvSpPr>
        <p:spPr/>
        <p:txBody>
          <a:bodyPr/>
          <a:lstStyle/>
          <a:p>
            <a:fld id="{E3FEDD3E-EDC3-46FD-A593-F83717DD00F1}" type="datetimeFigureOut">
              <a:rPr lang="en-IN" smtClean="0"/>
              <a:t>16-12-2024</a:t>
            </a:fld>
            <a:endParaRPr lang="en-IN"/>
          </a:p>
        </p:txBody>
      </p:sp>
      <p:sp>
        <p:nvSpPr>
          <p:cNvPr id="6" name="Footer Placeholder 5">
            <a:extLst>
              <a:ext uri="{FF2B5EF4-FFF2-40B4-BE49-F238E27FC236}">
                <a16:creationId xmlns:a16="http://schemas.microsoft.com/office/drawing/2014/main" id="{51F4953B-94C6-A9C0-0838-F234E23546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6F3AEA-CC51-8769-EC5D-28958475FA54}"/>
              </a:ext>
            </a:extLst>
          </p:cNvPr>
          <p:cNvSpPr>
            <a:spLocks noGrp="1"/>
          </p:cNvSpPr>
          <p:nvPr>
            <p:ph type="sldNum" sz="quarter" idx="12"/>
          </p:nvPr>
        </p:nvSpPr>
        <p:spPr/>
        <p:txBody>
          <a:bodyPr/>
          <a:lstStyle/>
          <a:p>
            <a:fld id="{289D78D9-044E-490E-BA08-6C358034D00B}" type="slidenum">
              <a:rPr lang="en-IN" smtClean="0"/>
              <a:t>‹#›</a:t>
            </a:fld>
            <a:endParaRPr lang="en-IN"/>
          </a:p>
        </p:txBody>
      </p:sp>
    </p:spTree>
    <p:extLst>
      <p:ext uri="{BB962C8B-B14F-4D97-AF65-F5344CB8AC3E}">
        <p14:creationId xmlns:p14="http://schemas.microsoft.com/office/powerpoint/2010/main" val="3806240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132FC4-4225-13B0-DFF0-A0C2523D38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3CF968-C410-3522-3D27-204B377199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A45D7-52B0-C660-74E0-2670F53311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FEDD3E-EDC3-46FD-A593-F83717DD00F1}" type="datetimeFigureOut">
              <a:rPr lang="en-IN" smtClean="0"/>
              <a:t>16-12-2024</a:t>
            </a:fld>
            <a:endParaRPr lang="en-IN"/>
          </a:p>
        </p:txBody>
      </p:sp>
      <p:sp>
        <p:nvSpPr>
          <p:cNvPr id="5" name="Footer Placeholder 4">
            <a:extLst>
              <a:ext uri="{FF2B5EF4-FFF2-40B4-BE49-F238E27FC236}">
                <a16:creationId xmlns:a16="http://schemas.microsoft.com/office/drawing/2014/main" id="{9F264F6F-EA34-5B58-AC84-39D5497BC5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E7C172C-1E1B-2254-DE56-C747CD625F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9D78D9-044E-490E-BA08-6C358034D00B}" type="slidenum">
              <a:rPr lang="en-IN" smtClean="0"/>
              <a:t>‹#›</a:t>
            </a:fld>
            <a:endParaRPr lang="en-IN"/>
          </a:p>
        </p:txBody>
      </p:sp>
    </p:spTree>
    <p:extLst>
      <p:ext uri="{BB962C8B-B14F-4D97-AF65-F5344CB8AC3E}">
        <p14:creationId xmlns:p14="http://schemas.microsoft.com/office/powerpoint/2010/main" val="723305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youtu.be/VqAIjjjHkII?si=TLDUFhojkhh1Wfwj" TargetMode="Externa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ebp"/><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kaggle.com/datasets/gowrishankarp/newspaper-text-summarization-cnn-dailymail/data"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F3AA402-EE38-D4C8-A918-D44F53254EF7}"/>
              </a:ext>
            </a:extLst>
          </p:cNvPr>
          <p:cNvSpPr>
            <a:spLocks noGrp="1"/>
          </p:cNvSpPr>
          <p:nvPr>
            <p:ph type="ctrTitle"/>
          </p:nvPr>
        </p:nvSpPr>
        <p:spPr>
          <a:xfrm>
            <a:off x="660041" y="2767106"/>
            <a:ext cx="2880828" cy="3071906"/>
          </a:xfrm>
        </p:spPr>
        <p:txBody>
          <a:bodyPr vert="horz" lIns="91440" tIns="45720" rIns="91440" bIns="45720" rtlCol="0" anchor="t">
            <a:normAutofit/>
          </a:bodyPr>
          <a:lstStyle/>
          <a:p>
            <a:pPr algn="l"/>
            <a:r>
              <a:rPr lang="en-US" sz="2800">
                <a:solidFill>
                  <a:srgbClr val="FFFFFF"/>
                </a:solidFill>
              </a:rPr>
              <a:t>NEWS ARTICLE SUMMARIZATION</a:t>
            </a:r>
          </a:p>
        </p:txBody>
      </p:sp>
      <p:sp>
        <p:nvSpPr>
          <p:cNvPr id="3" name="Subtitle 2">
            <a:extLst>
              <a:ext uri="{FF2B5EF4-FFF2-40B4-BE49-F238E27FC236}">
                <a16:creationId xmlns:a16="http://schemas.microsoft.com/office/drawing/2014/main" id="{1372BE0B-73D9-8DD2-EE12-2CECEE568998}"/>
              </a:ext>
            </a:extLst>
          </p:cNvPr>
          <p:cNvSpPr>
            <a:spLocks noGrp="1"/>
          </p:cNvSpPr>
          <p:nvPr>
            <p:ph type="subTitle" idx="1"/>
          </p:nvPr>
        </p:nvSpPr>
        <p:spPr>
          <a:xfrm>
            <a:off x="660042" y="806824"/>
            <a:ext cx="2919738" cy="1521587"/>
          </a:xfrm>
        </p:spPr>
        <p:txBody>
          <a:bodyPr vert="horz" lIns="91440" tIns="45720" rIns="91440" bIns="45720" rtlCol="0" anchor="b">
            <a:normAutofit/>
          </a:bodyPr>
          <a:lstStyle/>
          <a:p>
            <a:pPr algn="l"/>
            <a:r>
              <a:rPr lang="en-US" sz="1400" b="0" i="0" u="none" strike="noStrike" dirty="0">
                <a:solidFill>
                  <a:srgbClr val="FFFFFF"/>
                </a:solidFill>
                <a:effectLst/>
              </a:rPr>
              <a:t>TEAM: </a:t>
            </a:r>
          </a:p>
          <a:p>
            <a:pPr algn="l"/>
            <a:r>
              <a:rPr lang="en-US" sz="1400" b="0" i="0" u="none" strike="noStrike" dirty="0">
                <a:solidFill>
                  <a:srgbClr val="FFFFFF"/>
                </a:solidFill>
                <a:effectLst/>
              </a:rPr>
              <a:t>Akshay </a:t>
            </a:r>
            <a:r>
              <a:rPr lang="en-US" sz="1400" b="0" i="0" u="none" strike="noStrike" dirty="0" err="1">
                <a:solidFill>
                  <a:srgbClr val="FFFFFF"/>
                </a:solidFill>
                <a:effectLst/>
              </a:rPr>
              <a:t>Akuthota</a:t>
            </a:r>
            <a:r>
              <a:rPr lang="en-US" sz="1400" b="0" i="0" u="none" strike="noStrike" dirty="0">
                <a:solidFill>
                  <a:srgbClr val="FFFFFF"/>
                </a:solidFill>
                <a:effectLst/>
              </a:rPr>
              <a:t>, </a:t>
            </a:r>
          </a:p>
          <a:p>
            <a:pPr algn="l"/>
            <a:r>
              <a:rPr lang="en-US" sz="1400" b="0" i="0" u="none" strike="noStrike" dirty="0">
                <a:solidFill>
                  <a:srgbClr val="FFFFFF"/>
                </a:solidFill>
                <a:effectLst/>
              </a:rPr>
              <a:t>Koushik Sai Guttula</a:t>
            </a:r>
            <a:endParaRPr lang="en-US" sz="1400" b="0" dirty="0">
              <a:solidFill>
                <a:srgbClr val="FFFFFF"/>
              </a:solidFill>
              <a:effectLst/>
            </a:endParaRPr>
          </a:p>
          <a:p>
            <a:pPr algn="l"/>
            <a:br>
              <a:rPr lang="en-US" sz="1400" dirty="0">
                <a:solidFill>
                  <a:srgbClr val="FFFFFF"/>
                </a:solidFill>
              </a:rPr>
            </a:br>
            <a:endParaRPr lang="en-US" sz="1400" dirty="0">
              <a:solidFill>
                <a:srgbClr val="FFFFFF"/>
              </a:solidFill>
            </a:endParaRPr>
          </a:p>
        </p:txBody>
      </p:sp>
      <p:pic>
        <p:nvPicPr>
          <p:cNvPr id="5" name="Picture 4" descr="Rolls of Newspaper">
            <a:extLst>
              <a:ext uri="{FF2B5EF4-FFF2-40B4-BE49-F238E27FC236}">
                <a16:creationId xmlns:a16="http://schemas.microsoft.com/office/drawing/2014/main" id="{62700042-5E22-780F-F95A-1136EFC50A8E}"/>
              </a:ext>
            </a:extLst>
          </p:cNvPr>
          <p:cNvPicPr>
            <a:picLocks noChangeAspect="1"/>
          </p:cNvPicPr>
          <p:nvPr/>
        </p:nvPicPr>
        <p:blipFill>
          <a:blip r:embed="rId2"/>
          <a:srcRect l="46300" r="13964" b="-1"/>
          <a:stretch/>
        </p:blipFill>
        <p:spPr>
          <a:xfrm>
            <a:off x="6352176" y="467208"/>
            <a:ext cx="3526251" cy="5923584"/>
          </a:xfrm>
          <a:prstGeom prst="rect">
            <a:avLst/>
          </a:prstGeom>
        </p:spPr>
      </p:pic>
    </p:spTree>
    <p:extLst>
      <p:ext uri="{BB962C8B-B14F-4D97-AF65-F5344CB8AC3E}">
        <p14:creationId xmlns:p14="http://schemas.microsoft.com/office/powerpoint/2010/main" val="3805965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7497-CA9D-CC91-84AB-E394B953FA34}"/>
              </a:ext>
            </a:extLst>
          </p:cNvPr>
          <p:cNvSpPr>
            <a:spLocks noGrp="1"/>
          </p:cNvSpPr>
          <p:nvPr>
            <p:ph type="title"/>
          </p:nvPr>
        </p:nvSpPr>
        <p:spPr/>
        <p:txBody>
          <a:bodyPr>
            <a:normAutofit/>
          </a:bodyPr>
          <a:lstStyle/>
          <a:p>
            <a:r>
              <a:rPr lang="en-IN" sz="3200" dirty="0"/>
              <a:t>LOCAL TRAINED MODEL</a:t>
            </a:r>
          </a:p>
        </p:txBody>
      </p:sp>
      <p:sp>
        <p:nvSpPr>
          <p:cNvPr id="3" name="Content Placeholder 2">
            <a:extLst>
              <a:ext uri="{FF2B5EF4-FFF2-40B4-BE49-F238E27FC236}">
                <a16:creationId xmlns:a16="http://schemas.microsoft.com/office/drawing/2014/main" id="{52A6C8C6-9192-06AA-B4EA-3DF0577F451D}"/>
              </a:ext>
            </a:extLst>
          </p:cNvPr>
          <p:cNvSpPr>
            <a:spLocks noGrp="1"/>
          </p:cNvSpPr>
          <p:nvPr>
            <p:ph idx="1"/>
          </p:nvPr>
        </p:nvSpPr>
        <p:spPr>
          <a:xfrm>
            <a:off x="838200" y="1825625"/>
            <a:ext cx="5257800" cy="1055227"/>
          </a:xfrm>
        </p:spPr>
        <p:txBody>
          <a:bodyPr/>
          <a:lstStyle/>
          <a:p>
            <a:pPr rtl="0">
              <a:spcAft>
                <a:spcPts val="1200"/>
              </a:spcAft>
            </a:pPr>
            <a:r>
              <a:rPr lang="en-US" sz="1800" b="0" i="0" u="none" strike="noStrike" dirty="0">
                <a:solidFill>
                  <a:srgbClr val="595959"/>
                </a:solidFill>
                <a:effectLst/>
                <a:latin typeface="Arial" panose="020B0604020202020204" pitchFamily="34" charset="0"/>
              </a:rPr>
              <a:t>Save locally trained model on local file system</a:t>
            </a:r>
            <a:endParaRPr lang="en-US" b="0" dirty="0">
              <a:effectLst/>
            </a:endParaRPr>
          </a:p>
          <a:p>
            <a:pPr rtl="0">
              <a:spcAft>
                <a:spcPts val="1200"/>
              </a:spcAft>
            </a:pPr>
            <a:r>
              <a:rPr lang="en-US" sz="1800" b="0" i="0" u="none" strike="noStrike" dirty="0">
                <a:solidFill>
                  <a:srgbClr val="595959"/>
                </a:solidFill>
                <a:effectLst/>
                <a:latin typeface="Arial" panose="020B0604020202020204" pitchFamily="34" charset="0"/>
              </a:rPr>
              <a:t>Can query anytime for summary of text</a:t>
            </a:r>
          </a:p>
        </p:txBody>
      </p:sp>
      <p:pic>
        <p:nvPicPr>
          <p:cNvPr id="9218" name="Picture 2">
            <a:extLst>
              <a:ext uri="{FF2B5EF4-FFF2-40B4-BE49-F238E27FC236}">
                <a16:creationId xmlns:a16="http://schemas.microsoft.com/office/drawing/2014/main" id="{84BDC29E-AF7C-8016-12AC-74EBA9AEA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78" y="3023163"/>
            <a:ext cx="599122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C3BB8AA-D3C6-98C4-BB79-765872492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595" y="4623363"/>
            <a:ext cx="49149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130F6E7-8141-03DA-192F-F2629240E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6090213"/>
            <a:ext cx="10620375" cy="685800"/>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Bent-Up 14">
            <a:extLst>
              <a:ext uri="{FF2B5EF4-FFF2-40B4-BE49-F238E27FC236}">
                <a16:creationId xmlns:a16="http://schemas.microsoft.com/office/drawing/2014/main" id="{3558E1CB-3E6C-CD73-7801-CFD35360FF38}"/>
              </a:ext>
            </a:extLst>
          </p:cNvPr>
          <p:cNvSpPr/>
          <p:nvPr/>
        </p:nvSpPr>
        <p:spPr>
          <a:xfrm rot="10800000">
            <a:off x="5490703" y="5517537"/>
            <a:ext cx="855406" cy="572676"/>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Bent-Up 15">
            <a:extLst>
              <a:ext uri="{FF2B5EF4-FFF2-40B4-BE49-F238E27FC236}">
                <a16:creationId xmlns:a16="http://schemas.microsoft.com/office/drawing/2014/main" id="{244739B8-AB79-CA43-42CE-6F25F5E703AA}"/>
              </a:ext>
            </a:extLst>
          </p:cNvPr>
          <p:cNvSpPr/>
          <p:nvPr/>
        </p:nvSpPr>
        <p:spPr>
          <a:xfrm flipV="1">
            <a:off x="6734789" y="4135285"/>
            <a:ext cx="789807" cy="532375"/>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7316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AEB7-1288-8965-6742-DD8C57091D50}"/>
              </a:ext>
            </a:extLst>
          </p:cNvPr>
          <p:cNvSpPr>
            <a:spLocks noGrp="1"/>
          </p:cNvSpPr>
          <p:nvPr>
            <p:ph type="title"/>
          </p:nvPr>
        </p:nvSpPr>
        <p:spPr/>
        <p:txBody>
          <a:bodyPr>
            <a:normAutofit/>
          </a:bodyPr>
          <a:lstStyle/>
          <a:p>
            <a:r>
              <a:rPr lang="en-IN" sz="3200" dirty="0">
                <a:solidFill>
                  <a:srgbClr val="000000"/>
                </a:solidFill>
              </a:rPr>
              <a:t>ROUGE SCORE</a:t>
            </a:r>
            <a:endParaRPr lang="en-IN" sz="3200" dirty="0"/>
          </a:p>
        </p:txBody>
      </p:sp>
      <p:sp>
        <p:nvSpPr>
          <p:cNvPr id="3" name="Content Placeholder 2">
            <a:extLst>
              <a:ext uri="{FF2B5EF4-FFF2-40B4-BE49-F238E27FC236}">
                <a16:creationId xmlns:a16="http://schemas.microsoft.com/office/drawing/2014/main" id="{2401C06F-7E98-12CA-B49E-2562122ED4A4}"/>
              </a:ext>
            </a:extLst>
          </p:cNvPr>
          <p:cNvSpPr>
            <a:spLocks noGrp="1"/>
          </p:cNvSpPr>
          <p:nvPr>
            <p:ph idx="1"/>
          </p:nvPr>
        </p:nvSpPr>
        <p:spPr>
          <a:xfrm>
            <a:off x="838200" y="1825625"/>
            <a:ext cx="6427839" cy="2736543"/>
          </a:xfrm>
        </p:spPr>
        <p:txBody>
          <a:bodyPr>
            <a:normAutofit lnSpcReduction="10000"/>
          </a:bodyPr>
          <a:lstStyle/>
          <a:p>
            <a:pPr rtl="0" fontAlgn="base">
              <a:buFont typeface="Arial" panose="020B0604020202020204" pitchFamily="34" charset="0"/>
              <a:buChar char="•"/>
            </a:pPr>
            <a:r>
              <a:rPr lang="en-US" sz="1800" b="0" i="0" u="none" strike="noStrike" dirty="0">
                <a:solidFill>
                  <a:srgbClr val="595959"/>
                </a:solidFill>
                <a:effectLst/>
                <a:latin typeface="Arial" panose="020B0604020202020204" pitchFamily="34" charset="0"/>
              </a:rPr>
              <a:t>Recall-Oriented Understudy for </a:t>
            </a:r>
            <a:r>
              <a:rPr lang="en-US" sz="1800" b="0" i="0" u="none" strike="noStrike" dirty="0" err="1">
                <a:solidFill>
                  <a:srgbClr val="595959"/>
                </a:solidFill>
                <a:effectLst/>
                <a:latin typeface="Arial" panose="020B0604020202020204" pitchFamily="34" charset="0"/>
              </a:rPr>
              <a:t>Gisting</a:t>
            </a:r>
            <a:r>
              <a:rPr lang="en-US" sz="1800" b="0" i="0" u="none" strike="noStrike" dirty="0">
                <a:solidFill>
                  <a:srgbClr val="595959"/>
                </a:solidFill>
                <a:effectLst/>
                <a:latin typeface="Arial" panose="020B0604020202020204" pitchFamily="34" charset="0"/>
              </a:rPr>
              <a:t> Evaluation</a:t>
            </a:r>
          </a:p>
          <a:p>
            <a:pPr rtl="0" fontAlgn="base">
              <a:buFont typeface="Arial" panose="020B0604020202020204" pitchFamily="34" charset="0"/>
              <a:buChar char="•"/>
            </a:pPr>
            <a:r>
              <a:rPr lang="en-US" sz="1800" b="0" i="0" u="none" strike="noStrike" dirty="0">
                <a:solidFill>
                  <a:srgbClr val="595959"/>
                </a:solidFill>
                <a:effectLst/>
                <a:latin typeface="Arial" panose="020B0604020202020204" pitchFamily="34" charset="0"/>
              </a:rPr>
              <a:t>Standard metric in NLP tasks like summarization</a:t>
            </a:r>
          </a:p>
          <a:p>
            <a:pPr rtl="0" fontAlgn="base">
              <a:buFont typeface="Arial" panose="020B0604020202020204" pitchFamily="34" charset="0"/>
              <a:buChar char="•"/>
            </a:pPr>
            <a:r>
              <a:rPr lang="en-US" sz="1800" b="0" i="0" u="none" strike="noStrike" dirty="0">
                <a:solidFill>
                  <a:srgbClr val="595959"/>
                </a:solidFill>
                <a:effectLst/>
                <a:latin typeface="Arial" panose="020B0604020202020204" pitchFamily="34" charset="0"/>
              </a:rPr>
              <a:t>Measures how close the generated text is with respect to a reference text</a:t>
            </a:r>
          </a:p>
          <a:p>
            <a:pPr rtl="0" fontAlgn="base">
              <a:buFont typeface="Arial" panose="020B0604020202020204" pitchFamily="34" charset="0"/>
              <a:buChar char="•"/>
            </a:pPr>
            <a:r>
              <a:rPr lang="en-US" sz="1800" b="0" i="0" u="none" strike="noStrike" dirty="0">
                <a:solidFill>
                  <a:srgbClr val="595959"/>
                </a:solidFill>
                <a:effectLst/>
                <a:latin typeface="Arial" panose="020B0604020202020204" pitchFamily="34" charset="0"/>
              </a:rPr>
              <a:t>ROUGE-N: Measures the overlap of n-grams </a:t>
            </a:r>
          </a:p>
          <a:p>
            <a:pPr marL="742950" lvl="1" indent="-285750" rtl="0" fontAlgn="base">
              <a:buFont typeface="Arial" panose="020B0604020202020204" pitchFamily="34" charset="0"/>
              <a:buChar char="•"/>
            </a:pPr>
            <a:r>
              <a:rPr lang="en-US" sz="1400" b="0" i="0" u="none" strike="noStrike" dirty="0">
                <a:solidFill>
                  <a:srgbClr val="595959"/>
                </a:solidFill>
                <a:effectLst/>
                <a:latin typeface="Arial" panose="020B0604020202020204" pitchFamily="34" charset="0"/>
              </a:rPr>
              <a:t>ROUGE-1 unigram (1 word) </a:t>
            </a:r>
          </a:p>
          <a:p>
            <a:pPr marL="742950" lvl="1" indent="-285750" rtl="0" fontAlgn="base">
              <a:buFont typeface="Arial" panose="020B0604020202020204" pitchFamily="34" charset="0"/>
              <a:buChar char="•"/>
            </a:pPr>
            <a:r>
              <a:rPr lang="en-US" sz="1400" b="0" i="0" u="none" strike="noStrike" dirty="0">
                <a:solidFill>
                  <a:srgbClr val="595959"/>
                </a:solidFill>
                <a:effectLst/>
                <a:latin typeface="Arial" panose="020B0604020202020204" pitchFamily="34" charset="0"/>
              </a:rPr>
              <a:t>ROUGE-2 bigrams (2 word)</a:t>
            </a:r>
          </a:p>
          <a:p>
            <a:pPr marL="742950" lvl="1" indent="-285750" rtl="0" fontAlgn="base">
              <a:spcAft>
                <a:spcPts val="1200"/>
              </a:spcAft>
              <a:buFont typeface="Arial" panose="020B0604020202020204" pitchFamily="34" charset="0"/>
              <a:buChar char="•"/>
            </a:pPr>
            <a:r>
              <a:rPr lang="en-US" sz="1400" b="0" i="0" u="none" strike="noStrike" dirty="0">
                <a:solidFill>
                  <a:srgbClr val="595959"/>
                </a:solidFill>
                <a:effectLst/>
                <a:latin typeface="Arial" panose="020B0604020202020204" pitchFamily="34" charset="0"/>
              </a:rPr>
              <a:t>ROUGE-L: longest common subsequence (LCS): longest sequence of common words, not required to be consecutive but in order</a:t>
            </a:r>
          </a:p>
          <a:p>
            <a:pPr marL="0" indent="0">
              <a:buNone/>
            </a:pPr>
            <a:endParaRPr lang="en-IN" dirty="0"/>
          </a:p>
        </p:txBody>
      </p:sp>
      <p:graphicFrame>
        <p:nvGraphicFramePr>
          <p:cNvPr id="6" name="Table 5">
            <a:extLst>
              <a:ext uri="{FF2B5EF4-FFF2-40B4-BE49-F238E27FC236}">
                <a16:creationId xmlns:a16="http://schemas.microsoft.com/office/drawing/2014/main" id="{634917EE-2338-D34D-1003-04356CE0B873}"/>
              </a:ext>
            </a:extLst>
          </p:cNvPr>
          <p:cNvGraphicFramePr>
            <a:graphicFrameLocks noGrp="1"/>
          </p:cNvGraphicFramePr>
          <p:nvPr>
            <p:extLst>
              <p:ext uri="{D42A27DB-BD31-4B8C-83A1-F6EECF244321}">
                <p14:modId xmlns:p14="http://schemas.microsoft.com/office/powerpoint/2010/main" val="3010566020"/>
              </p:ext>
            </p:extLst>
          </p:nvPr>
        </p:nvGraphicFramePr>
        <p:xfrm>
          <a:off x="6751655" y="4562168"/>
          <a:ext cx="4114800" cy="1085006"/>
        </p:xfrm>
        <a:graphic>
          <a:graphicData uri="http://schemas.openxmlformats.org/drawingml/2006/table">
            <a:tbl>
              <a:tblPr/>
              <a:tblGrid>
                <a:gridCol w="1371600">
                  <a:extLst>
                    <a:ext uri="{9D8B030D-6E8A-4147-A177-3AD203B41FA5}">
                      <a16:colId xmlns:a16="http://schemas.microsoft.com/office/drawing/2014/main" val="4247033721"/>
                    </a:ext>
                  </a:extLst>
                </a:gridCol>
                <a:gridCol w="1371600">
                  <a:extLst>
                    <a:ext uri="{9D8B030D-6E8A-4147-A177-3AD203B41FA5}">
                      <a16:colId xmlns:a16="http://schemas.microsoft.com/office/drawing/2014/main" val="584606699"/>
                    </a:ext>
                  </a:extLst>
                </a:gridCol>
                <a:gridCol w="1371600">
                  <a:extLst>
                    <a:ext uri="{9D8B030D-6E8A-4147-A177-3AD203B41FA5}">
                      <a16:colId xmlns:a16="http://schemas.microsoft.com/office/drawing/2014/main" val="2485694655"/>
                    </a:ext>
                  </a:extLst>
                </a:gridCol>
              </a:tblGrid>
              <a:tr h="542503">
                <a:tc>
                  <a:txBody>
                    <a:bodyPr/>
                    <a:lstStyle/>
                    <a:p>
                      <a:pPr rtl="0" fontAlgn="t"/>
                      <a:r>
                        <a:rPr lang="en-IN" sz="1500" b="0" i="0" u="none" strike="noStrike">
                          <a:solidFill>
                            <a:srgbClr val="595959"/>
                          </a:solidFill>
                          <a:effectLst/>
                          <a:latin typeface="Arial" panose="020B0604020202020204" pitchFamily="34" charset="0"/>
                        </a:rPr>
                        <a:t>ROUGE-1</a:t>
                      </a:r>
                      <a:endParaRPr lang="en-IN">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noFill/>
                  </a:tcPr>
                </a:tc>
                <a:tc>
                  <a:txBody>
                    <a:bodyPr/>
                    <a:lstStyle/>
                    <a:p>
                      <a:pPr rtl="0" fontAlgn="t"/>
                      <a:r>
                        <a:rPr lang="en-IN" sz="1500" b="0" i="0" u="none" strike="noStrike">
                          <a:solidFill>
                            <a:srgbClr val="595959"/>
                          </a:solidFill>
                          <a:effectLst/>
                          <a:latin typeface="Arial" panose="020B0604020202020204" pitchFamily="34" charset="0"/>
                        </a:rPr>
                        <a:t>ROUGE-2</a:t>
                      </a:r>
                      <a:endParaRPr lang="en-IN">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noFill/>
                  </a:tcPr>
                </a:tc>
                <a:tc>
                  <a:txBody>
                    <a:bodyPr/>
                    <a:lstStyle/>
                    <a:p>
                      <a:pPr rtl="0" fontAlgn="t"/>
                      <a:r>
                        <a:rPr lang="en-IN" sz="1500" b="0" i="0" u="none" strike="noStrike">
                          <a:solidFill>
                            <a:srgbClr val="595959"/>
                          </a:solidFill>
                          <a:effectLst/>
                          <a:latin typeface="Arial" panose="020B0604020202020204" pitchFamily="34" charset="0"/>
                        </a:rPr>
                        <a:t>ROUGE-L</a:t>
                      </a:r>
                      <a:endParaRPr lang="en-IN">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898430724"/>
                  </a:ext>
                </a:extLst>
              </a:tr>
              <a:tr h="542503">
                <a:tc>
                  <a:txBody>
                    <a:bodyPr/>
                    <a:lstStyle/>
                    <a:p>
                      <a:pPr rtl="0" fontAlgn="t"/>
                      <a:r>
                        <a:rPr lang="en-IN" sz="1500" b="0" i="0" u="none" strike="noStrike">
                          <a:solidFill>
                            <a:srgbClr val="595959"/>
                          </a:solidFill>
                          <a:effectLst/>
                          <a:latin typeface="Arial" panose="020B0604020202020204" pitchFamily="34" charset="0"/>
                        </a:rPr>
                        <a:t>the, cat, the</a:t>
                      </a:r>
                      <a:endParaRPr lang="en-IN">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noFill/>
                  </a:tcPr>
                </a:tc>
                <a:tc>
                  <a:txBody>
                    <a:bodyPr/>
                    <a:lstStyle/>
                    <a:p>
                      <a:pPr rtl="0" fontAlgn="t"/>
                      <a:r>
                        <a:rPr lang="en-IN" sz="1500" b="0" i="0" u="none" strike="noStrike">
                          <a:solidFill>
                            <a:srgbClr val="595959"/>
                          </a:solidFill>
                          <a:effectLst/>
                          <a:latin typeface="Arial" panose="020B0604020202020204" pitchFamily="34" charset="0"/>
                        </a:rPr>
                        <a:t>the cat</a:t>
                      </a:r>
                      <a:endParaRPr lang="en-IN">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noFill/>
                  </a:tcPr>
                </a:tc>
                <a:tc>
                  <a:txBody>
                    <a:bodyPr/>
                    <a:lstStyle/>
                    <a:p>
                      <a:pPr rtl="0" fontAlgn="t"/>
                      <a:r>
                        <a:rPr lang="en-IN" sz="1500" b="0" i="0" u="none" strike="noStrike" dirty="0">
                          <a:solidFill>
                            <a:srgbClr val="595959"/>
                          </a:solidFill>
                          <a:effectLst/>
                          <a:latin typeface="Arial" panose="020B0604020202020204" pitchFamily="34" charset="0"/>
                        </a:rPr>
                        <a:t>the cat the</a:t>
                      </a:r>
                      <a:endParaRPr lang="en-IN" dirty="0">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573636453"/>
                  </a:ext>
                </a:extLst>
              </a:tr>
            </a:tbl>
          </a:graphicData>
        </a:graphic>
      </p:graphicFrame>
      <p:sp>
        <p:nvSpPr>
          <p:cNvPr id="7" name="Rectangle 1">
            <a:extLst>
              <a:ext uri="{FF2B5EF4-FFF2-40B4-BE49-F238E27FC236}">
                <a16:creationId xmlns:a16="http://schemas.microsoft.com/office/drawing/2014/main" id="{0C44F3C3-71F8-DB5D-2A6E-27805BB9B28B}"/>
              </a:ext>
            </a:extLst>
          </p:cNvPr>
          <p:cNvSpPr>
            <a:spLocks noChangeArrowheads="1"/>
          </p:cNvSpPr>
          <p:nvPr/>
        </p:nvSpPr>
        <p:spPr bwMode="auto">
          <a:xfrm>
            <a:off x="5998028" y="45629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3354FB58-88DD-ACCA-AC01-C5F83975E306}"/>
              </a:ext>
            </a:extLst>
          </p:cNvPr>
          <p:cNvSpPr txBox="1"/>
          <p:nvPr/>
        </p:nvSpPr>
        <p:spPr>
          <a:xfrm>
            <a:off x="887605" y="4901589"/>
            <a:ext cx="3885362" cy="1661993"/>
          </a:xfrm>
          <a:prstGeom prst="rect">
            <a:avLst/>
          </a:prstGeom>
          <a:noFill/>
        </p:spPr>
        <p:txBody>
          <a:bodyPr wrap="square">
            <a:spAutoFit/>
          </a:bodyPr>
          <a:lstStyle/>
          <a:p>
            <a:pPr rtl="0">
              <a:spcBef>
                <a:spcPts val="1200"/>
              </a:spcBef>
              <a:spcAft>
                <a:spcPts val="1200"/>
              </a:spcAft>
            </a:pPr>
            <a:r>
              <a:rPr lang="en-US" sz="1800" b="0" i="0" u="none" strike="noStrike" dirty="0">
                <a:solidFill>
                  <a:srgbClr val="595959"/>
                </a:solidFill>
                <a:effectLst/>
                <a:latin typeface="Arial" panose="020B0604020202020204" pitchFamily="34" charset="0"/>
              </a:rPr>
              <a:t>Ref: The cat is on the mat.</a:t>
            </a:r>
            <a:endParaRPr lang="en-US" b="0" dirty="0">
              <a:effectLst/>
            </a:endParaRPr>
          </a:p>
          <a:p>
            <a:pPr rtl="0">
              <a:spcBef>
                <a:spcPts val="1200"/>
              </a:spcBef>
              <a:spcAft>
                <a:spcPts val="1200"/>
              </a:spcAft>
            </a:pPr>
            <a:r>
              <a:rPr lang="en-US" sz="1800" b="0" i="0" u="none" strike="noStrike" dirty="0">
                <a:solidFill>
                  <a:srgbClr val="595959"/>
                </a:solidFill>
                <a:effectLst/>
                <a:latin typeface="Arial" panose="020B0604020202020204" pitchFamily="34" charset="0"/>
              </a:rPr>
              <a:t>Gen: The cat and the dog.</a:t>
            </a:r>
            <a:endParaRPr lang="en-US" b="0" dirty="0">
              <a:effectLst/>
            </a:endParaRPr>
          </a:p>
          <a:p>
            <a:br>
              <a:rPr lang="en-US" dirty="0"/>
            </a:br>
            <a:endParaRPr lang="en-IN" dirty="0"/>
          </a:p>
        </p:txBody>
      </p:sp>
    </p:spTree>
    <p:extLst>
      <p:ext uri="{BB962C8B-B14F-4D97-AF65-F5344CB8AC3E}">
        <p14:creationId xmlns:p14="http://schemas.microsoft.com/office/powerpoint/2010/main" val="1570785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4726F-5365-23A1-E5C1-42E606C2F62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CHALLENGES FACED</a:t>
            </a:r>
          </a:p>
        </p:txBody>
      </p:sp>
      <p:sp>
        <p:nvSpPr>
          <p:cNvPr id="4" name="Text Placeholder 3">
            <a:extLst>
              <a:ext uri="{FF2B5EF4-FFF2-40B4-BE49-F238E27FC236}">
                <a16:creationId xmlns:a16="http://schemas.microsoft.com/office/drawing/2014/main" id="{2387FCAD-5EDB-C90F-04D1-145C2EE41FD9}"/>
              </a:ext>
            </a:extLst>
          </p:cNvPr>
          <p:cNvSpPr>
            <a:spLocks noGrp="1"/>
          </p:cNvSpPr>
          <p:nvPr>
            <p:ph type="body" sz="half" idx="2"/>
          </p:nvPr>
        </p:nvSpPr>
        <p:spPr>
          <a:xfrm>
            <a:off x="4581727" y="649480"/>
            <a:ext cx="3025303" cy="5546047"/>
          </a:xfrm>
        </p:spPr>
        <p:txBody>
          <a:bodyPr vert="horz" lIns="91440" tIns="45720" rIns="91440" bIns="45720" rtlCol="0" anchor="ctr">
            <a:normAutofit/>
          </a:bodyPr>
          <a:lstStyle/>
          <a:p>
            <a:pPr marL="285750" indent="-228600">
              <a:buFont typeface="Arial" panose="020B0604020202020204" pitchFamily="34" charset="0"/>
              <a:buChar char="•"/>
            </a:pPr>
            <a:r>
              <a:rPr lang="en-US" sz="1700"/>
              <a:t>Initially attempted to build the model from scratch using an </a:t>
            </a:r>
            <a:r>
              <a:rPr lang="en-US" sz="1700" b="1"/>
              <a:t>LSTM-based architecture</a:t>
            </a:r>
            <a:r>
              <a:rPr lang="en-US" sz="1700"/>
              <a:t>, but the system crashed due to the large dataset and limited system capabilities.</a:t>
            </a:r>
          </a:p>
          <a:p>
            <a:pPr marL="285750" indent="-228600">
              <a:buFont typeface="Arial" panose="020B0604020202020204" pitchFamily="34" charset="0"/>
              <a:buChar char="•"/>
            </a:pPr>
            <a:r>
              <a:rPr lang="en-US" sz="1700"/>
              <a:t>Explored an </a:t>
            </a:r>
            <a:r>
              <a:rPr lang="en-US" sz="1700" b="1"/>
              <a:t>LSTM-CNN hybrid model</a:t>
            </a:r>
            <a:r>
              <a:rPr lang="en-US" sz="1700"/>
              <a:t> on the cloud, but the generated summaries were incoherent and unusable.</a:t>
            </a:r>
          </a:p>
          <a:p>
            <a:pPr marL="285750" indent="-228600">
              <a:buFont typeface="Arial" panose="020B0604020202020204" pitchFamily="34" charset="0"/>
              <a:buChar char="•"/>
            </a:pPr>
            <a:r>
              <a:rPr lang="en-US" sz="1700"/>
              <a:t>Successfully adopted the </a:t>
            </a:r>
            <a:r>
              <a:rPr lang="en-US" sz="1700" b="1"/>
              <a:t>T5 Transformer model</a:t>
            </a:r>
            <a:r>
              <a:rPr lang="en-US" sz="1700"/>
              <a:t> and fine-tuned it with our dataset, which produced meaningful summaries after approximately </a:t>
            </a:r>
            <a:r>
              <a:rPr lang="en-US" sz="1700" b="1"/>
              <a:t>20 hours</a:t>
            </a:r>
            <a:r>
              <a:rPr lang="en-US" sz="1700"/>
              <a:t> of training.</a:t>
            </a:r>
          </a:p>
        </p:txBody>
      </p:sp>
      <p:pic>
        <p:nvPicPr>
          <p:cNvPr id="6" name="Picture 5" descr="A stopwatch and words on a chalkboard&#10;&#10;Description automatically generated">
            <a:extLst>
              <a:ext uri="{FF2B5EF4-FFF2-40B4-BE49-F238E27FC236}">
                <a16:creationId xmlns:a16="http://schemas.microsoft.com/office/drawing/2014/main" id="{984CEA19-EC06-F7A9-BFC1-A17EC9903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9502" y="2228174"/>
            <a:ext cx="3615776" cy="2413530"/>
          </a:xfrm>
          <a:prstGeom prst="rect">
            <a:avLst/>
          </a:prstGeom>
        </p:spPr>
      </p:pic>
    </p:spTree>
    <p:extLst>
      <p:ext uri="{BB962C8B-B14F-4D97-AF65-F5344CB8AC3E}">
        <p14:creationId xmlns:p14="http://schemas.microsoft.com/office/powerpoint/2010/main" val="366202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DD77F-1C99-1849-2759-836D33B07728}"/>
              </a:ext>
            </a:extLst>
          </p:cNvPr>
          <p:cNvSpPr>
            <a:spLocks noGrp="1"/>
          </p:cNvSpPr>
          <p:nvPr>
            <p:ph type="title"/>
          </p:nvPr>
        </p:nvSpPr>
        <p:spPr>
          <a:xfrm>
            <a:off x="1136397" y="502020"/>
            <a:ext cx="5323715" cy="1642970"/>
          </a:xfrm>
        </p:spPr>
        <p:txBody>
          <a:bodyPr anchor="b">
            <a:normAutofit/>
          </a:bodyPr>
          <a:lstStyle/>
          <a:p>
            <a:r>
              <a:rPr lang="en-IN" sz="4000"/>
              <a:t>CONCLUSION</a:t>
            </a:r>
          </a:p>
        </p:txBody>
      </p:sp>
      <p:sp>
        <p:nvSpPr>
          <p:cNvPr id="3" name="Content Placeholder 2">
            <a:extLst>
              <a:ext uri="{FF2B5EF4-FFF2-40B4-BE49-F238E27FC236}">
                <a16:creationId xmlns:a16="http://schemas.microsoft.com/office/drawing/2014/main" id="{E47EB95C-F39F-33A5-A82A-37CCC0FD450D}"/>
              </a:ext>
            </a:extLst>
          </p:cNvPr>
          <p:cNvSpPr>
            <a:spLocks noGrp="1"/>
          </p:cNvSpPr>
          <p:nvPr>
            <p:ph idx="1"/>
          </p:nvPr>
        </p:nvSpPr>
        <p:spPr>
          <a:xfrm>
            <a:off x="1144923" y="2405894"/>
            <a:ext cx="5315189" cy="3535083"/>
          </a:xfrm>
        </p:spPr>
        <p:txBody>
          <a:bodyPr anchor="t">
            <a:normAutofit/>
          </a:bodyPr>
          <a:lstStyle/>
          <a:p>
            <a:r>
              <a:rPr lang="en-US" sz="1400" dirty="0"/>
              <a:t>This news summarization system significantly reduces the time people spend reading lengthy articles by providing clear, concise, and meaningful summaries. It enables quick access to key information, making it easier for individuals to stay informed without compromising on the core details of the news.</a:t>
            </a:r>
          </a:p>
          <a:p>
            <a:r>
              <a:rPr lang="en-US" sz="1400" dirty="0"/>
              <a:t>Successfully implemented Abstractive Text Summarization using the T5 Transformer Model.</a:t>
            </a:r>
          </a:p>
          <a:p>
            <a:r>
              <a:rPr lang="en-US" sz="1400" dirty="0"/>
              <a:t>Overcame challenges with initial architectures by adopting a powerful pre-trained model.</a:t>
            </a:r>
          </a:p>
          <a:p>
            <a:r>
              <a:rPr lang="en-US" sz="1400" dirty="0"/>
              <a:t>Generated meaningful and concise summaries after fine-tuning on the CNN/</a:t>
            </a:r>
            <a:r>
              <a:rPr lang="en-US" sz="1400" dirty="0" err="1"/>
              <a:t>DailyMail</a:t>
            </a:r>
            <a:r>
              <a:rPr lang="en-US" sz="1400" dirty="0"/>
              <a:t> dataset.</a:t>
            </a:r>
          </a:p>
          <a:p>
            <a:r>
              <a:rPr lang="en-US" sz="1400" dirty="0"/>
              <a:t>Highlighted the potential of AI in automating complex tasks like news summarization.</a:t>
            </a:r>
            <a:endParaRPr lang="en-IN" sz="1400" dirty="0"/>
          </a:p>
        </p:txBody>
      </p:sp>
      <p:sp>
        <p:nvSpPr>
          <p:cNvPr id="1035" name="Rectangle 103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Rectangle 104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Free images of straightforward - Download on Freepics">
            <a:extLst>
              <a:ext uri="{FF2B5EF4-FFF2-40B4-BE49-F238E27FC236}">
                <a16:creationId xmlns:a16="http://schemas.microsoft.com/office/drawing/2014/main" id="{4011CFE4-30D2-8413-E4D7-73500C0B23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5967" y="2058245"/>
            <a:ext cx="4170530" cy="277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08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ED0028-5252-E1C1-0BD5-E9CC21F7E001}"/>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DEMO VIDEO</a:t>
            </a:r>
          </a:p>
        </p:txBody>
      </p:sp>
      <p:sp>
        <p:nvSpPr>
          <p:cNvPr id="3" name="Content Placeholder 2">
            <a:extLst>
              <a:ext uri="{FF2B5EF4-FFF2-40B4-BE49-F238E27FC236}">
                <a16:creationId xmlns:a16="http://schemas.microsoft.com/office/drawing/2014/main" id="{F6335957-123D-DC16-E159-5EAB64A2F7DE}"/>
              </a:ext>
            </a:extLst>
          </p:cNvPr>
          <p:cNvSpPr>
            <a:spLocks noGrp="1"/>
          </p:cNvSpPr>
          <p:nvPr>
            <p:ph idx="1"/>
          </p:nvPr>
        </p:nvSpPr>
        <p:spPr>
          <a:xfrm>
            <a:off x="4581727" y="649480"/>
            <a:ext cx="3025303" cy="5546047"/>
          </a:xfrm>
        </p:spPr>
        <p:txBody>
          <a:bodyPr vert="horz" lIns="91440" tIns="45720" rIns="91440" bIns="45720" rtlCol="0" anchor="ctr">
            <a:normAutofit/>
          </a:bodyPr>
          <a:lstStyle/>
          <a:p>
            <a:pPr marL="0" indent="0">
              <a:buNone/>
            </a:pPr>
            <a:r>
              <a:rPr lang="en-US" sz="2000" kern="1200">
                <a:latin typeface="+mn-lt"/>
                <a:ea typeface="+mn-ea"/>
                <a:cs typeface="+mn-cs"/>
                <a:hlinkClick r:id="rId2"/>
              </a:rPr>
              <a:t>https://youtu.be/VqAIjjjHkII?si=TLDUFhojkhh1Wfwj</a:t>
            </a:r>
            <a:endParaRPr lang="en-US" sz="2000" kern="1200">
              <a:latin typeface="+mn-lt"/>
              <a:ea typeface="+mn-ea"/>
              <a:cs typeface="+mn-cs"/>
            </a:endParaRPr>
          </a:p>
        </p:txBody>
      </p:sp>
      <p:pic>
        <p:nvPicPr>
          <p:cNvPr id="7" name="Graphic 6" descr="Presence Chicklet Video">
            <a:extLst>
              <a:ext uri="{FF2B5EF4-FFF2-40B4-BE49-F238E27FC236}">
                <a16:creationId xmlns:a16="http://schemas.microsoft.com/office/drawing/2014/main" id="{34C6DD53-4EB5-85D1-6509-2DF5ED509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9502" y="1627051"/>
            <a:ext cx="3615776" cy="3615776"/>
          </a:xfrm>
          <a:prstGeom prst="rect">
            <a:avLst/>
          </a:prstGeom>
        </p:spPr>
      </p:pic>
    </p:spTree>
    <p:extLst>
      <p:ext uri="{BB962C8B-B14F-4D97-AF65-F5344CB8AC3E}">
        <p14:creationId xmlns:p14="http://schemas.microsoft.com/office/powerpoint/2010/main" val="2291527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4" name="Rectangle 2073">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1,600+ Thank You Presentation Stock Photos, Pictures ...">
            <a:extLst>
              <a:ext uri="{FF2B5EF4-FFF2-40B4-BE49-F238E27FC236}">
                <a16:creationId xmlns:a16="http://schemas.microsoft.com/office/drawing/2014/main" id="{7FC7D0FB-D847-5CB0-9943-B9B806EA4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90" b="8480"/>
          <a:stretch/>
        </p:blipFill>
        <p:spPr bwMode="auto">
          <a:xfrm>
            <a:off x="684575" y="685800"/>
            <a:ext cx="10821625"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64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A8705-C1AF-56FD-B3B6-9D9DEC294C77}"/>
              </a:ext>
            </a:extLst>
          </p:cNvPr>
          <p:cNvSpPr>
            <a:spLocks noGrp="1"/>
          </p:cNvSpPr>
          <p:nvPr>
            <p:ph type="title"/>
          </p:nvPr>
        </p:nvSpPr>
        <p:spPr>
          <a:xfrm>
            <a:off x="806825" y="457201"/>
            <a:ext cx="2844800" cy="3588870"/>
          </a:xfrm>
        </p:spPr>
        <p:txBody>
          <a:bodyPr vert="horz" lIns="91440" tIns="45720" rIns="91440" bIns="45720" rtlCol="0" anchor="b">
            <a:normAutofit/>
          </a:bodyPr>
          <a:lstStyle/>
          <a:p>
            <a:pPr algn="r"/>
            <a:r>
              <a:rPr lang="en-US" sz="3100">
                <a:solidFill>
                  <a:srgbClr val="FFFFFF"/>
                </a:solidFill>
              </a:rPr>
              <a:t>INTRODUCTION</a:t>
            </a:r>
          </a:p>
        </p:txBody>
      </p:sp>
      <p:sp>
        <p:nvSpPr>
          <p:cNvPr id="12" name="Text Placeholder 11">
            <a:extLst>
              <a:ext uri="{FF2B5EF4-FFF2-40B4-BE49-F238E27FC236}">
                <a16:creationId xmlns:a16="http://schemas.microsoft.com/office/drawing/2014/main" id="{FA3A7330-655C-39A1-81AB-672C06168736}"/>
              </a:ext>
            </a:extLst>
          </p:cNvPr>
          <p:cNvSpPr>
            <a:spLocks noGrp="1"/>
          </p:cNvSpPr>
          <p:nvPr>
            <p:ph type="body" sz="half" idx="2"/>
          </p:nvPr>
        </p:nvSpPr>
        <p:spPr>
          <a:xfrm>
            <a:off x="4649245" y="669363"/>
            <a:ext cx="3290579" cy="5534211"/>
          </a:xfrm>
        </p:spPr>
        <p:txBody>
          <a:bodyPr vert="horz" lIns="91440" tIns="45720" rIns="91440" bIns="45720" rtlCol="0" anchor="ctr">
            <a:normAutofit/>
          </a:bodyPr>
          <a:lstStyle/>
          <a:p>
            <a:pPr indent="-228600">
              <a:buFont typeface="Arial" panose="020B0604020202020204" pitchFamily="34" charset="0"/>
              <a:buChar char="•"/>
            </a:pPr>
            <a:r>
              <a:rPr lang="en-US" sz="2000" b="1"/>
              <a:t>Project Focus: </a:t>
            </a:r>
            <a:r>
              <a:rPr lang="en-US" sz="2000"/>
              <a:t>Automated Text Summarization using AI techniques.</a:t>
            </a:r>
          </a:p>
          <a:p>
            <a:pPr indent="-228600">
              <a:buFont typeface="Arial" panose="020B0604020202020204" pitchFamily="34" charset="0"/>
              <a:buChar char="•"/>
            </a:pPr>
            <a:r>
              <a:rPr lang="en-US" sz="2000" b="1"/>
              <a:t>Model Used: </a:t>
            </a:r>
            <a:r>
              <a:rPr lang="en-US" sz="2000"/>
              <a:t>T5(Text-To-Text Transfer Transformer) developed by Google.</a:t>
            </a:r>
          </a:p>
          <a:p>
            <a:pPr indent="-228600">
              <a:buFont typeface="Arial" panose="020B0604020202020204" pitchFamily="34" charset="0"/>
              <a:buChar char="•"/>
            </a:pPr>
            <a:r>
              <a:rPr lang="en-US" sz="2000" b="1"/>
              <a:t>Summarization Type: </a:t>
            </a:r>
            <a:r>
              <a:rPr lang="en-US" sz="2000"/>
              <a:t>Abstractive Summarization.</a:t>
            </a:r>
          </a:p>
          <a:p>
            <a:pPr indent="-228600">
              <a:buFont typeface="Arial" panose="020B0604020202020204" pitchFamily="34" charset="0"/>
              <a:buChar char="•"/>
            </a:pPr>
            <a:endParaRPr lang="en-US" sz="2000"/>
          </a:p>
        </p:txBody>
      </p:sp>
      <p:pic>
        <p:nvPicPr>
          <p:cNvPr id="14" name="Picture 13" descr="A diagram of a diagram&#10;&#10;Description automatically generated">
            <a:extLst>
              <a:ext uri="{FF2B5EF4-FFF2-40B4-BE49-F238E27FC236}">
                <a16:creationId xmlns:a16="http://schemas.microsoft.com/office/drawing/2014/main" id="{37C6226F-6E4F-6A6B-93F6-CC747D761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7859" y="1223445"/>
            <a:ext cx="3227386" cy="1542486"/>
          </a:xfrm>
          <a:prstGeom prst="rect">
            <a:avLst/>
          </a:prstGeom>
        </p:spPr>
      </p:pic>
      <p:pic>
        <p:nvPicPr>
          <p:cNvPr id="16" name="Picture 15" descr="A diagram of a diagram of a diagram&#10;&#10;Description automatically generated with medium confidence">
            <a:extLst>
              <a:ext uri="{FF2B5EF4-FFF2-40B4-BE49-F238E27FC236}">
                <a16:creationId xmlns:a16="http://schemas.microsoft.com/office/drawing/2014/main" id="{FDC16EAA-E761-E482-2B1B-F8DB35B9E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859" y="3687745"/>
            <a:ext cx="3244686" cy="1946811"/>
          </a:xfrm>
          <a:prstGeom prst="rect">
            <a:avLst/>
          </a:prstGeom>
        </p:spPr>
      </p:pic>
    </p:spTree>
    <p:extLst>
      <p:ext uri="{BB962C8B-B14F-4D97-AF65-F5344CB8AC3E}">
        <p14:creationId xmlns:p14="http://schemas.microsoft.com/office/powerpoint/2010/main" val="3388822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3E5ED-1E8D-8CF3-64D0-A54CB8D9F97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3400" kern="1200">
                <a:solidFill>
                  <a:srgbClr val="FFFFFF"/>
                </a:solidFill>
                <a:latin typeface="+mj-lt"/>
                <a:ea typeface="+mj-ea"/>
                <a:cs typeface="+mj-cs"/>
              </a:rPr>
              <a:t>LIBRARIES </a:t>
            </a:r>
            <a:br>
              <a:rPr lang="en-US" sz="3400" kern="1200">
                <a:solidFill>
                  <a:srgbClr val="FFFFFF"/>
                </a:solidFill>
                <a:latin typeface="+mj-lt"/>
                <a:ea typeface="+mj-ea"/>
                <a:cs typeface="+mj-cs"/>
              </a:rPr>
            </a:br>
            <a:r>
              <a:rPr lang="en-US" sz="3400" kern="1200">
                <a:solidFill>
                  <a:srgbClr val="FFFFFF"/>
                </a:solidFill>
                <a:latin typeface="+mj-lt"/>
                <a:ea typeface="+mj-ea"/>
                <a:cs typeface="+mj-cs"/>
              </a:rPr>
              <a:t>&amp; TECHNOLOGIES USED</a:t>
            </a:r>
          </a:p>
        </p:txBody>
      </p:sp>
      <p:sp>
        <p:nvSpPr>
          <p:cNvPr id="4" name="Text Placeholder 3">
            <a:extLst>
              <a:ext uri="{FF2B5EF4-FFF2-40B4-BE49-F238E27FC236}">
                <a16:creationId xmlns:a16="http://schemas.microsoft.com/office/drawing/2014/main" id="{4D27DC2E-3E62-4688-6DC6-11D0C26EC486}"/>
              </a:ext>
            </a:extLst>
          </p:cNvPr>
          <p:cNvSpPr>
            <a:spLocks noGrp="1"/>
          </p:cNvSpPr>
          <p:nvPr>
            <p:ph type="body" sz="half" idx="2"/>
          </p:nvPr>
        </p:nvSpPr>
        <p:spPr>
          <a:xfrm>
            <a:off x="4581727" y="649480"/>
            <a:ext cx="3390914" cy="5546047"/>
          </a:xfrm>
        </p:spPr>
        <p:txBody>
          <a:bodyPr vert="horz" lIns="91440" tIns="45720" rIns="91440" bIns="45720" rtlCol="0" anchor="ctr">
            <a:normAutofit/>
          </a:bodyPr>
          <a:lstStyle/>
          <a:p>
            <a:pPr indent="-228600">
              <a:buFont typeface="Arial" panose="020B0604020202020204" pitchFamily="34" charset="0"/>
              <a:buChar char="•"/>
            </a:pPr>
            <a:r>
              <a:rPr lang="en-US" sz="2000" dirty="0" err="1"/>
              <a:t>PyTorch</a:t>
            </a:r>
            <a:endParaRPr lang="en-US" sz="2000" dirty="0"/>
          </a:p>
          <a:p>
            <a:pPr indent="-228600">
              <a:buFont typeface="Arial" panose="020B0604020202020204" pitchFamily="34" charset="0"/>
              <a:buChar char="•"/>
            </a:pPr>
            <a:r>
              <a:rPr lang="en-US" sz="2000" dirty="0"/>
              <a:t>Transformers</a:t>
            </a:r>
          </a:p>
          <a:p>
            <a:pPr indent="-228600">
              <a:buFont typeface="Arial" panose="020B0604020202020204" pitchFamily="34" charset="0"/>
              <a:buChar char="•"/>
            </a:pPr>
            <a:r>
              <a:rPr lang="en-US" sz="2000" dirty="0"/>
              <a:t>Re (</a:t>
            </a:r>
            <a:r>
              <a:rPr lang="en-US" sz="2000" dirty="0" err="1"/>
              <a:t>Rehex</a:t>
            </a:r>
            <a:r>
              <a:rPr lang="en-US" sz="2000" dirty="0"/>
              <a:t>)</a:t>
            </a:r>
          </a:p>
          <a:p>
            <a:pPr indent="-228600">
              <a:buFont typeface="Arial" panose="020B0604020202020204" pitchFamily="34" charset="0"/>
              <a:buChar char="•"/>
            </a:pPr>
            <a:r>
              <a:rPr lang="en-US" sz="2000" dirty="0"/>
              <a:t>Pickle</a:t>
            </a:r>
          </a:p>
          <a:p>
            <a:pPr indent="-228600">
              <a:buFont typeface="Arial" panose="020B0604020202020204" pitchFamily="34" charset="0"/>
              <a:buChar char="•"/>
            </a:pPr>
            <a:r>
              <a:rPr lang="en-US" sz="2000" dirty="0"/>
              <a:t>CUDA/NVIDIA</a:t>
            </a:r>
          </a:p>
          <a:p>
            <a:pPr indent="-228600">
              <a:buFont typeface="Arial" panose="020B0604020202020204" pitchFamily="34" charset="0"/>
              <a:buChar char="•"/>
            </a:pPr>
            <a:r>
              <a:rPr lang="en-US" sz="2000" dirty="0"/>
              <a:t>Trainer API</a:t>
            </a:r>
          </a:p>
          <a:p>
            <a:pPr indent="-228600">
              <a:buFont typeface="Arial" panose="020B0604020202020204" pitchFamily="34" charset="0"/>
              <a:buChar char="•"/>
            </a:pPr>
            <a:r>
              <a:rPr lang="en-US" sz="2000" dirty="0" err="1"/>
              <a:t>AutoTokenizer</a:t>
            </a:r>
            <a:endParaRPr lang="en-US" sz="2000" dirty="0"/>
          </a:p>
          <a:p>
            <a:pPr indent="-228600">
              <a:buFont typeface="Arial" panose="020B0604020202020204" pitchFamily="34" charset="0"/>
              <a:buChar char="•"/>
            </a:pPr>
            <a:r>
              <a:rPr lang="en-US" sz="2000" dirty="0"/>
              <a:t>AutoModelForSeq2SeqLM</a:t>
            </a:r>
          </a:p>
          <a:p>
            <a:pPr indent="-228600">
              <a:buFont typeface="Arial" panose="020B0604020202020204" pitchFamily="34" charset="0"/>
              <a:buChar char="•"/>
            </a:pPr>
            <a:r>
              <a:rPr lang="en-US" sz="2000" dirty="0"/>
              <a:t>Google T5</a:t>
            </a:r>
          </a:p>
        </p:txBody>
      </p:sp>
      <p:pic>
        <p:nvPicPr>
          <p:cNvPr id="12" name="Picture 11" descr="A computer graphics with many logos&#10;&#10;Description automatically generated with medium confidence">
            <a:extLst>
              <a:ext uri="{FF2B5EF4-FFF2-40B4-BE49-F238E27FC236}">
                <a16:creationId xmlns:a16="http://schemas.microsoft.com/office/drawing/2014/main" id="{B4E6EC17-1607-F923-4C5A-B0A32ED07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2641" y="1492224"/>
            <a:ext cx="3928906" cy="3521904"/>
          </a:xfrm>
          <a:prstGeom prst="rect">
            <a:avLst/>
          </a:prstGeom>
        </p:spPr>
      </p:pic>
    </p:spTree>
    <p:extLst>
      <p:ext uri="{BB962C8B-B14F-4D97-AF65-F5344CB8AC3E}">
        <p14:creationId xmlns:p14="http://schemas.microsoft.com/office/powerpoint/2010/main" val="1139351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Freeform: Shape 308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1" name="Rectangle 309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A08B3-4277-000C-0B4E-A494A2B908B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DATASET</a:t>
            </a:r>
          </a:p>
        </p:txBody>
      </p:sp>
      <p:sp>
        <p:nvSpPr>
          <p:cNvPr id="4" name="Text Placeholder 3">
            <a:extLst>
              <a:ext uri="{FF2B5EF4-FFF2-40B4-BE49-F238E27FC236}">
                <a16:creationId xmlns:a16="http://schemas.microsoft.com/office/drawing/2014/main" id="{2FF0C938-2E76-8914-5C34-8678C8A84B87}"/>
              </a:ext>
            </a:extLst>
          </p:cNvPr>
          <p:cNvSpPr>
            <a:spLocks noGrp="1"/>
          </p:cNvSpPr>
          <p:nvPr>
            <p:ph type="body" sz="half" idx="2"/>
          </p:nvPr>
        </p:nvSpPr>
        <p:spPr>
          <a:xfrm>
            <a:off x="4581727" y="649480"/>
            <a:ext cx="3025303" cy="5546047"/>
          </a:xfrm>
        </p:spPr>
        <p:txBody>
          <a:bodyPr vert="horz" lIns="91440" tIns="45720" rIns="91440" bIns="45720" rtlCol="0" anchor="ctr">
            <a:normAutofit/>
          </a:bodyPr>
          <a:lstStyle/>
          <a:p>
            <a:pPr marL="285750" indent="-228600" fontAlgn="base">
              <a:buFont typeface="Arial" panose="020B0604020202020204" pitchFamily="34" charset="0"/>
              <a:buChar char="•"/>
            </a:pPr>
            <a:r>
              <a:rPr lang="en-US" i="0" u="none" strike="noStrike" dirty="0">
                <a:effectLst/>
              </a:rPr>
              <a:t>We have taken our dataset from </a:t>
            </a:r>
            <a:r>
              <a:rPr lang="en-US" i="0" u="none" strike="noStrike">
                <a:effectLst/>
              </a:rPr>
              <a:t>kaggle</a:t>
            </a:r>
            <a:r>
              <a:rPr lang="en-US" i="0" u="none" strike="noStrike" dirty="0">
                <a:effectLst/>
              </a:rPr>
              <a:t> and it is named The CNN / </a:t>
            </a:r>
            <a:r>
              <a:rPr lang="en-US" i="0" u="none" strike="noStrike">
                <a:effectLst/>
              </a:rPr>
              <a:t>DailyMail</a:t>
            </a:r>
            <a:r>
              <a:rPr lang="en-US" i="0" u="none" strike="noStrike" dirty="0">
                <a:effectLst/>
              </a:rPr>
              <a:t> Dataset. Link: </a:t>
            </a:r>
            <a:r>
              <a:rPr lang="en-US" b="0" i="0" u="sng" strike="noStrike" dirty="0">
                <a:effectLst/>
                <a:hlinkClick r:id="rId2">
                  <a:extLst>
                    <a:ext uri="{A12FA001-AC4F-418D-AE19-62706E023703}">
                      <ahyp:hlinkClr xmlns:ahyp="http://schemas.microsoft.com/office/drawing/2018/hyperlinkcolor" val="tx"/>
                    </a:ext>
                  </a:extLst>
                </a:hlinkClick>
              </a:rPr>
              <a:t>https://www.kaggle.com/datasets/gowrishankarp/newspaper-text-summarization-cnn-dailymail/data</a:t>
            </a:r>
            <a:endParaRPr lang="en-US" b="0" i="0" u="none" strike="noStrike">
              <a:effectLst/>
            </a:endParaRPr>
          </a:p>
          <a:p>
            <a:pPr marL="285750" indent="-228600" fontAlgn="base">
              <a:buFont typeface="Arial" panose="020B0604020202020204" pitchFamily="34" charset="0"/>
              <a:buChar char="•"/>
            </a:pPr>
            <a:r>
              <a:rPr lang="en-US" b="0" i="0" u="none" strike="noStrike" dirty="0">
                <a:effectLst/>
              </a:rPr>
              <a:t>Each data instance has the following:</a:t>
            </a:r>
            <a:endParaRPr lang="en-US" b="0" i="0" u="none" strike="noStrike">
              <a:effectLst/>
            </a:endParaRPr>
          </a:p>
          <a:p>
            <a:pPr indent="-228600" fontAlgn="base">
              <a:buFont typeface="Arial" panose="020B0604020202020204" pitchFamily="34" charset="0"/>
              <a:buChar char="•"/>
            </a:pPr>
            <a:r>
              <a:rPr lang="en-US" b="0" i="0" u="none" strike="noStrike" dirty="0">
                <a:effectLst/>
              </a:rPr>
              <a:t>id: a string containing the </a:t>
            </a:r>
            <a:r>
              <a:rPr lang="en-US" b="0" i="0" u="none" strike="noStrike">
                <a:effectLst/>
              </a:rPr>
              <a:t>heximal</a:t>
            </a:r>
            <a:r>
              <a:rPr lang="en-US" b="0" i="0" u="none" strike="noStrike" dirty="0">
                <a:effectLst/>
              </a:rPr>
              <a:t> formatted SHA1 hash of the </a:t>
            </a:r>
            <a:r>
              <a:rPr lang="en-US" b="0" i="0" u="none" strike="noStrike">
                <a:effectLst/>
              </a:rPr>
              <a:t>url</a:t>
            </a:r>
            <a:r>
              <a:rPr lang="en-US" b="0" i="0" u="none" strike="noStrike" dirty="0">
                <a:effectLst/>
              </a:rPr>
              <a:t> where the story was retrieved from</a:t>
            </a:r>
            <a:endParaRPr lang="en-US" b="0" i="0" u="none" strike="noStrike">
              <a:effectLst/>
            </a:endParaRPr>
          </a:p>
          <a:p>
            <a:pPr indent="-228600" fontAlgn="base">
              <a:spcAft>
                <a:spcPts val="2400"/>
              </a:spcAft>
              <a:buFont typeface="Arial" panose="020B0604020202020204" pitchFamily="34" charset="0"/>
              <a:buChar char="•"/>
            </a:pPr>
            <a:r>
              <a:rPr lang="en-US" b="0" i="0" u="none" strike="noStrike" dirty="0">
                <a:effectLst/>
              </a:rPr>
              <a:t>article: a string containing the body of the news article</a:t>
            </a:r>
            <a:endParaRPr lang="en-US" b="0" i="0" u="none" strike="noStrike">
              <a:effectLst/>
            </a:endParaRPr>
          </a:p>
          <a:p>
            <a:pPr indent="-228600" fontAlgn="base">
              <a:spcAft>
                <a:spcPts val="2400"/>
              </a:spcAft>
              <a:buFont typeface="Arial" panose="020B0604020202020204" pitchFamily="34" charset="0"/>
              <a:buChar char="•"/>
            </a:pPr>
            <a:r>
              <a:rPr lang="en-US" b="0" i="0" u="none" strike="noStrike" dirty="0">
                <a:effectLst/>
              </a:rPr>
              <a:t>highlights: a string containing the highlight of the article as written by the article author</a:t>
            </a:r>
            <a:endParaRPr lang="en-US"/>
          </a:p>
        </p:txBody>
      </p:sp>
      <p:pic>
        <p:nvPicPr>
          <p:cNvPr id="3076" name="Picture 4">
            <a:extLst>
              <a:ext uri="{FF2B5EF4-FFF2-40B4-BE49-F238E27FC236}">
                <a16:creationId xmlns:a16="http://schemas.microsoft.com/office/drawing/2014/main" id="{A26D735A-B7CD-21D0-8435-2D78CEAE03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09502" y="2257494"/>
            <a:ext cx="3615776" cy="235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7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48403969-4E0A-680E-BA57-1FE71E13528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TRANSFORMER MODELS</a:t>
            </a:r>
          </a:p>
        </p:txBody>
      </p:sp>
      <p:sp>
        <p:nvSpPr>
          <p:cNvPr id="3" name="Rectangle 1">
            <a:extLst>
              <a:ext uri="{FF2B5EF4-FFF2-40B4-BE49-F238E27FC236}">
                <a16:creationId xmlns:a16="http://schemas.microsoft.com/office/drawing/2014/main" id="{BA988891-D68A-A480-65E9-25CE098E25AB}"/>
              </a:ext>
            </a:extLst>
          </p:cNvPr>
          <p:cNvSpPr>
            <a:spLocks noChangeArrowheads="1"/>
          </p:cNvSpPr>
          <p:nvPr/>
        </p:nvSpPr>
        <p:spPr bwMode="auto">
          <a:xfrm>
            <a:off x="-324465" y="2168164"/>
            <a:ext cx="14784531" cy="63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2" name="Table 1">
            <a:extLst>
              <a:ext uri="{FF2B5EF4-FFF2-40B4-BE49-F238E27FC236}">
                <a16:creationId xmlns:a16="http://schemas.microsoft.com/office/drawing/2014/main" id="{4BB98A3A-F983-978C-392F-252AEC57B16B}"/>
              </a:ext>
            </a:extLst>
          </p:cNvPr>
          <p:cNvGraphicFramePr>
            <a:graphicFrameLocks noGrp="1"/>
          </p:cNvGraphicFramePr>
          <p:nvPr>
            <p:extLst>
              <p:ext uri="{D42A27DB-BD31-4B8C-83A1-F6EECF244321}">
                <p14:modId xmlns:p14="http://schemas.microsoft.com/office/powerpoint/2010/main" val="310463302"/>
              </p:ext>
            </p:extLst>
          </p:nvPr>
        </p:nvGraphicFramePr>
        <p:xfrm>
          <a:off x="4502428" y="1258697"/>
          <a:ext cx="7225749" cy="4340609"/>
        </p:xfrm>
        <a:graphic>
          <a:graphicData uri="http://schemas.openxmlformats.org/drawingml/2006/table">
            <a:tbl>
              <a:tblPr firstRow="1" bandRow="1">
                <a:noFill/>
              </a:tblPr>
              <a:tblGrid>
                <a:gridCol w="3664450">
                  <a:extLst>
                    <a:ext uri="{9D8B030D-6E8A-4147-A177-3AD203B41FA5}">
                      <a16:colId xmlns:a16="http://schemas.microsoft.com/office/drawing/2014/main" val="952463740"/>
                    </a:ext>
                  </a:extLst>
                </a:gridCol>
                <a:gridCol w="3561299">
                  <a:extLst>
                    <a:ext uri="{9D8B030D-6E8A-4147-A177-3AD203B41FA5}">
                      <a16:colId xmlns:a16="http://schemas.microsoft.com/office/drawing/2014/main" val="2525831646"/>
                    </a:ext>
                  </a:extLst>
                </a:gridCol>
              </a:tblGrid>
              <a:tr h="528135">
                <a:tc>
                  <a:txBody>
                    <a:bodyPr/>
                    <a:lstStyle/>
                    <a:p>
                      <a:pPr rtl="0" fontAlgn="t"/>
                      <a:r>
                        <a:rPr lang="en-IN" sz="2200" b="0" i="0" u="none" strike="noStrike" cap="none" spc="0">
                          <a:solidFill>
                            <a:schemeClr val="tx1"/>
                          </a:solidFill>
                          <a:effectLst/>
                          <a:latin typeface="Arial" panose="020B0604020202020204" pitchFamily="34" charset="0"/>
                        </a:rPr>
                        <a:t>bart-large-cnn</a:t>
                      </a:r>
                      <a:endParaRPr lang="en-IN" sz="2200" b="0" cap="none" spc="0">
                        <a:solidFill>
                          <a:schemeClr val="tx1"/>
                        </a:solidFill>
                        <a:effectLst/>
                      </a:endParaRPr>
                    </a:p>
                  </a:txBody>
                  <a:tcPr marL="0" marR="103151" marT="24756" marB="123782" anchor="b">
                    <a:lnL w="12700" cmpd="sng">
                      <a:noFill/>
                    </a:lnL>
                    <a:lnR w="12700" cmpd="sng">
                      <a:noFill/>
                    </a:lnR>
                    <a:lnT w="9525" cap="flat" cmpd="sng" algn="ctr">
                      <a:noFill/>
                      <a:prstDash val="solid"/>
                    </a:lnT>
                    <a:lnB w="38100" cmpd="sng">
                      <a:noFill/>
                    </a:lnB>
                    <a:noFill/>
                  </a:tcPr>
                </a:tc>
                <a:tc>
                  <a:txBody>
                    <a:bodyPr/>
                    <a:lstStyle/>
                    <a:p>
                      <a:pPr rtl="0" fontAlgn="t"/>
                      <a:r>
                        <a:rPr lang="en-IN" sz="2200" b="0" i="0" u="none" strike="noStrike" cap="none" spc="0">
                          <a:solidFill>
                            <a:schemeClr val="tx1"/>
                          </a:solidFill>
                          <a:effectLst/>
                          <a:latin typeface="Arial" panose="020B0604020202020204" pitchFamily="34" charset="0"/>
                        </a:rPr>
                        <a:t>t5-small</a:t>
                      </a:r>
                      <a:endParaRPr lang="en-IN" sz="2200" b="0" cap="none" spc="0">
                        <a:solidFill>
                          <a:schemeClr val="tx1"/>
                        </a:solidFill>
                        <a:effectLst/>
                      </a:endParaRPr>
                    </a:p>
                  </a:txBody>
                  <a:tcPr marL="0" marR="103151" marT="24756" marB="123782"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358726082"/>
                  </a:ext>
                </a:extLst>
              </a:tr>
              <a:tr h="1695808">
                <a:tc>
                  <a:txBody>
                    <a:bodyPr/>
                    <a:lstStyle/>
                    <a:p>
                      <a:pPr rtl="0" fontAlgn="t">
                        <a:spcAft>
                          <a:spcPts val="1200"/>
                        </a:spcAft>
                      </a:pPr>
                      <a:r>
                        <a:rPr lang="en-US" sz="1600" b="0" i="0" u="none" strike="noStrike" cap="none" spc="0">
                          <a:solidFill>
                            <a:schemeClr val="tx1"/>
                          </a:solidFill>
                          <a:effectLst/>
                          <a:latin typeface="Arial" panose="020B0604020202020204" pitchFamily="34" charset="0"/>
                        </a:rPr>
                        <a:t>BART Architecture: BART (Bidirectional and Auto-Regressive Transformers) is a transformer-based model designed for sequence-to-sequence tasks like text generation, summarization, and translation.</a:t>
                      </a:r>
                      <a:endParaRPr lang="en-US" sz="1600" cap="none" spc="0">
                        <a:solidFill>
                          <a:schemeClr val="tx1"/>
                        </a:solidFill>
                        <a:effectLst/>
                      </a:endParaRPr>
                    </a:p>
                  </a:txBody>
                  <a:tcPr marL="0" marR="103151" marT="37134" marB="123782">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rtl="0" fontAlgn="t"/>
                      <a:r>
                        <a:rPr lang="en-US" sz="1600" b="0" i="0" u="none" strike="noStrike" cap="none" spc="0">
                          <a:solidFill>
                            <a:schemeClr val="tx1"/>
                          </a:solidFill>
                          <a:effectLst/>
                          <a:latin typeface="Arial" panose="020B0604020202020204" pitchFamily="34" charset="0"/>
                        </a:rPr>
                        <a:t>T5 (Text-to-Text Transfer Transformer) is a transformer-based model where every NLP task is treated as a text-to-text problem</a:t>
                      </a:r>
                      <a:endParaRPr lang="en-US" sz="1600" cap="none" spc="0">
                        <a:solidFill>
                          <a:schemeClr val="tx1"/>
                        </a:solidFill>
                        <a:effectLst/>
                      </a:endParaRPr>
                    </a:p>
                  </a:txBody>
                  <a:tcPr marL="0" marR="103151" marT="37134" marB="123782">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1341957491"/>
                  </a:ext>
                </a:extLst>
              </a:tr>
              <a:tr h="1200682">
                <a:tc>
                  <a:txBody>
                    <a:bodyPr/>
                    <a:lstStyle/>
                    <a:p>
                      <a:pPr rtl="0" fontAlgn="t">
                        <a:spcAft>
                          <a:spcPts val="1200"/>
                        </a:spcAft>
                      </a:pPr>
                      <a:r>
                        <a:rPr lang="en-US" sz="1600" b="0" i="0" u="none" strike="noStrike" cap="none" spc="0">
                          <a:solidFill>
                            <a:schemeClr val="tx1"/>
                          </a:solidFill>
                          <a:effectLst/>
                          <a:latin typeface="Arial" panose="020B0604020202020204" pitchFamily="34" charset="0"/>
                        </a:rPr>
                        <a:t>fine-tuned on the CNN/</a:t>
                      </a:r>
                      <a:r>
                        <a:rPr lang="en-US" sz="1600" b="0" i="0" u="none" strike="noStrike" cap="none" spc="0" err="1">
                          <a:solidFill>
                            <a:schemeClr val="tx1"/>
                          </a:solidFill>
                          <a:effectLst/>
                          <a:latin typeface="Arial" panose="020B0604020202020204" pitchFamily="34" charset="0"/>
                        </a:rPr>
                        <a:t>DailyMail</a:t>
                      </a:r>
                      <a:r>
                        <a:rPr lang="en-US" sz="1600" b="0" i="0" u="none" strike="noStrike" cap="none" spc="0">
                          <a:solidFill>
                            <a:schemeClr val="tx1"/>
                          </a:solidFill>
                          <a:effectLst/>
                          <a:latin typeface="Arial" panose="020B0604020202020204" pitchFamily="34" charset="0"/>
                        </a:rPr>
                        <a:t> dataset with 400 million parameters, making it highly capable for complex NLP tasks</a:t>
                      </a:r>
                      <a:endParaRPr lang="en-US" sz="1600" cap="none" spc="0">
                        <a:solidFill>
                          <a:schemeClr val="tx1"/>
                        </a:solidFill>
                        <a:effectLst/>
                      </a:endParaRPr>
                    </a:p>
                  </a:txBody>
                  <a:tcPr marL="0" marR="103151" marT="37134" marB="12378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rtl="0" fontAlgn="t"/>
                      <a:r>
                        <a:rPr lang="en-US" sz="1600" b="0" i="0" u="none" strike="noStrike" cap="none" spc="0">
                          <a:solidFill>
                            <a:schemeClr val="tx1"/>
                          </a:solidFill>
                          <a:effectLst/>
                          <a:latin typeface="Arial" panose="020B0604020202020204" pitchFamily="34" charset="0"/>
                        </a:rPr>
                        <a:t>T5-small is the smallest version of the T5 model, with approximately 60 million parameters, making it more lightweight and faster to train</a:t>
                      </a:r>
                      <a:endParaRPr lang="en-US" sz="1600" cap="none" spc="0">
                        <a:solidFill>
                          <a:schemeClr val="tx1"/>
                        </a:solidFill>
                        <a:effectLst/>
                      </a:endParaRPr>
                    </a:p>
                  </a:txBody>
                  <a:tcPr marL="0" marR="103151" marT="37134" marB="12378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678613882"/>
                  </a:ext>
                </a:extLst>
              </a:tr>
              <a:tr h="457992">
                <a:tc>
                  <a:txBody>
                    <a:bodyPr/>
                    <a:lstStyle/>
                    <a:p>
                      <a:pPr rtl="0" fontAlgn="t">
                        <a:spcAft>
                          <a:spcPts val="1200"/>
                        </a:spcAft>
                      </a:pPr>
                      <a:r>
                        <a:rPr lang="en-IN" sz="1600" b="0" i="0" u="none" strike="noStrike" cap="none" spc="0">
                          <a:solidFill>
                            <a:schemeClr val="tx1"/>
                          </a:solidFill>
                          <a:effectLst/>
                          <a:latin typeface="Arial" panose="020B0604020202020204" pitchFamily="34" charset="0"/>
                        </a:rPr>
                        <a:t>Developed by Facebook</a:t>
                      </a:r>
                      <a:endParaRPr lang="en-IN" sz="1600" cap="none" spc="0">
                        <a:solidFill>
                          <a:schemeClr val="tx1"/>
                        </a:solidFill>
                        <a:effectLst/>
                      </a:endParaRPr>
                    </a:p>
                  </a:txBody>
                  <a:tcPr marL="0" marR="103151" marT="37134" marB="123782">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rtl="0" fontAlgn="t"/>
                      <a:r>
                        <a:rPr lang="en-IN" sz="1600" b="0" i="0" u="none" strike="noStrike" cap="none" spc="0">
                          <a:solidFill>
                            <a:schemeClr val="tx1"/>
                          </a:solidFill>
                          <a:effectLst/>
                          <a:latin typeface="Arial" panose="020B0604020202020204" pitchFamily="34" charset="0"/>
                        </a:rPr>
                        <a:t>Developed by Google</a:t>
                      </a:r>
                      <a:endParaRPr lang="en-IN" sz="1600" cap="none" spc="0">
                        <a:solidFill>
                          <a:schemeClr val="tx1"/>
                        </a:solidFill>
                        <a:effectLst/>
                      </a:endParaRPr>
                    </a:p>
                  </a:txBody>
                  <a:tcPr marL="0" marR="103151" marT="37134" marB="123782">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918446465"/>
                  </a:ext>
                </a:extLst>
              </a:tr>
              <a:tr h="457992">
                <a:tc gridSpan="2">
                  <a:txBody>
                    <a:bodyPr/>
                    <a:lstStyle/>
                    <a:p>
                      <a:pPr rtl="0" fontAlgn="t">
                        <a:spcAft>
                          <a:spcPts val="1200"/>
                        </a:spcAft>
                      </a:pPr>
                      <a:r>
                        <a:rPr lang="en-US" sz="1600" b="0" i="0" u="none" strike="noStrike" cap="none" spc="0">
                          <a:solidFill>
                            <a:schemeClr val="tx1"/>
                          </a:solidFill>
                          <a:effectLst/>
                          <a:latin typeface="Arial" panose="020B0604020202020204" pitchFamily="34" charset="0"/>
                        </a:rPr>
                        <a:t>Each model has their own tokenizer</a:t>
                      </a:r>
                      <a:endParaRPr lang="en-US" sz="1600" cap="none" spc="0">
                        <a:solidFill>
                          <a:schemeClr val="tx1"/>
                        </a:solidFill>
                        <a:effectLst/>
                      </a:endParaRPr>
                    </a:p>
                  </a:txBody>
                  <a:tcPr marL="0" marR="103151" marT="37134" marB="12378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hMerge="1">
                  <a:txBody>
                    <a:bodyPr/>
                    <a:lstStyle/>
                    <a:p>
                      <a:endParaRPr lang="en-IN"/>
                    </a:p>
                  </a:txBody>
                  <a:tcPr/>
                </a:tc>
                <a:extLst>
                  <a:ext uri="{0D108BD9-81ED-4DB2-BD59-A6C34878D82A}">
                    <a16:rowId xmlns:a16="http://schemas.microsoft.com/office/drawing/2014/main" val="2804259190"/>
                  </a:ext>
                </a:extLst>
              </a:tr>
            </a:tbl>
          </a:graphicData>
        </a:graphic>
      </p:graphicFrame>
    </p:spTree>
    <p:extLst>
      <p:ext uri="{BB962C8B-B14F-4D97-AF65-F5344CB8AC3E}">
        <p14:creationId xmlns:p14="http://schemas.microsoft.com/office/powerpoint/2010/main" val="2052621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09FF4173-5F67-43B4-2938-9ED88A7672D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T5 TRANSFORMER MODEL ARCHITECTURE</a:t>
            </a:r>
          </a:p>
        </p:txBody>
      </p:sp>
      <p:pic>
        <p:nvPicPr>
          <p:cNvPr id="3" name="Picture 2" descr="A diagram of a software program&#10;&#10;Description automatically generated with medium confidence">
            <a:extLst>
              <a:ext uri="{FF2B5EF4-FFF2-40B4-BE49-F238E27FC236}">
                <a16:creationId xmlns:a16="http://schemas.microsoft.com/office/drawing/2014/main" id="{C686E809-7667-009C-B824-3CF936F7F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28" y="1270308"/>
            <a:ext cx="7225748" cy="4317384"/>
          </a:xfrm>
          <a:prstGeom prst="rect">
            <a:avLst/>
          </a:prstGeom>
        </p:spPr>
      </p:pic>
    </p:spTree>
    <p:extLst>
      <p:ext uri="{BB962C8B-B14F-4D97-AF65-F5344CB8AC3E}">
        <p14:creationId xmlns:p14="http://schemas.microsoft.com/office/powerpoint/2010/main" val="85732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8" name="Rectangle 51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0" name="Rectangle 513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2" name="Rectangle 514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4" name="Rectangle 514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6" name="Freeform: Shape 514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5B2D5BC-9C9F-C9A9-D951-AF81FB63B04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PROJECT PIPELINE</a:t>
            </a:r>
          </a:p>
        </p:txBody>
      </p:sp>
      <p:pic>
        <p:nvPicPr>
          <p:cNvPr id="5122" name="Picture 2">
            <a:extLst>
              <a:ext uri="{FF2B5EF4-FFF2-40B4-BE49-F238E27FC236}">
                <a16:creationId xmlns:a16="http://schemas.microsoft.com/office/drawing/2014/main" id="{F0C3F425-77F7-F79F-5DEA-6084B80553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2428" y="2146430"/>
            <a:ext cx="7225748" cy="256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27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4912-0B2E-156F-E933-A5A5209558EF}"/>
              </a:ext>
            </a:extLst>
          </p:cNvPr>
          <p:cNvSpPr>
            <a:spLocks noGrp="1"/>
          </p:cNvSpPr>
          <p:nvPr>
            <p:ph type="title"/>
          </p:nvPr>
        </p:nvSpPr>
        <p:spPr/>
        <p:txBody>
          <a:bodyPr>
            <a:normAutofit/>
          </a:bodyPr>
          <a:lstStyle/>
          <a:p>
            <a:r>
              <a:rPr lang="en-IN" sz="3200"/>
              <a:t>TRAINING MODEL</a:t>
            </a:r>
            <a:endParaRPr lang="en-IN" sz="3200" dirty="0"/>
          </a:p>
        </p:txBody>
      </p:sp>
      <p:sp>
        <p:nvSpPr>
          <p:cNvPr id="3" name="Content Placeholder 2">
            <a:extLst>
              <a:ext uri="{FF2B5EF4-FFF2-40B4-BE49-F238E27FC236}">
                <a16:creationId xmlns:a16="http://schemas.microsoft.com/office/drawing/2014/main" id="{3197FA83-FCC3-C934-F382-C7B07582B82F}"/>
              </a:ext>
            </a:extLst>
          </p:cNvPr>
          <p:cNvSpPr>
            <a:spLocks noGrp="1"/>
          </p:cNvSpPr>
          <p:nvPr>
            <p:ph idx="1"/>
          </p:nvPr>
        </p:nvSpPr>
        <p:spPr>
          <a:xfrm>
            <a:off x="838200" y="1825625"/>
            <a:ext cx="6231194" cy="2565505"/>
          </a:xfrm>
        </p:spPr>
        <p:txBody>
          <a:bodyPr>
            <a:normAutofit lnSpcReduction="10000"/>
          </a:bodyPr>
          <a:lstStyle/>
          <a:p>
            <a:pPr rtl="0" fontAlgn="base">
              <a:spcBef>
                <a:spcPts val="1000"/>
              </a:spcBef>
              <a:buFont typeface="Arial" panose="020B0604020202020204" pitchFamily="34" charset="0"/>
              <a:buChar char="•"/>
            </a:pPr>
            <a:r>
              <a:rPr lang="en-US" sz="1600" b="0" i="0" u="none" strike="noStrike">
                <a:solidFill>
                  <a:srgbClr val="595959"/>
                </a:solidFill>
                <a:effectLst/>
                <a:latin typeface="Arial" panose="020B0604020202020204" pitchFamily="34" charset="0"/>
              </a:rPr>
              <a:t>Pre-requisites</a:t>
            </a:r>
          </a:p>
          <a:p>
            <a:pPr marL="742950" lvl="1" indent="-285750" rtl="0" fontAlgn="base">
              <a:buFont typeface="Arial" panose="020B0604020202020204" pitchFamily="34" charset="0"/>
              <a:buChar char="•"/>
            </a:pPr>
            <a:r>
              <a:rPr lang="en-US" sz="1600" b="0" i="0" u="none" strike="noStrike">
                <a:solidFill>
                  <a:srgbClr val="595959"/>
                </a:solidFill>
                <a:effectLst/>
                <a:latin typeface="Arial" panose="020B0604020202020204" pitchFamily="34" charset="0"/>
              </a:rPr>
              <a:t>Huggingface account</a:t>
            </a:r>
          </a:p>
          <a:p>
            <a:pPr marL="742950" lvl="1" indent="-285750" rtl="0" fontAlgn="base">
              <a:buFont typeface="Arial" panose="020B0604020202020204" pitchFamily="34" charset="0"/>
              <a:buChar char="•"/>
            </a:pPr>
            <a:r>
              <a:rPr lang="en-US" sz="1600" b="0" i="0" u="none" strike="noStrike">
                <a:solidFill>
                  <a:srgbClr val="595959"/>
                </a:solidFill>
                <a:effectLst/>
                <a:latin typeface="Arial" panose="020B0604020202020204" pitchFamily="34" charset="0"/>
              </a:rPr>
              <a:t>Weights and Bias account and API key</a:t>
            </a:r>
          </a:p>
          <a:p>
            <a:pPr rtl="0" fontAlgn="base">
              <a:buFont typeface="Arial" panose="020B0604020202020204" pitchFamily="34" charset="0"/>
              <a:buChar char="•"/>
            </a:pPr>
            <a:r>
              <a:rPr lang="en-US" sz="1600" b="0" i="0" u="none" strike="noStrike">
                <a:solidFill>
                  <a:srgbClr val="595959"/>
                </a:solidFill>
                <a:effectLst/>
                <a:latin typeface="Arial" panose="020B0604020202020204" pitchFamily="34" charset="0"/>
              </a:rPr>
              <a:t>Training the BART model – crashed every time even on google colab</a:t>
            </a:r>
          </a:p>
          <a:p>
            <a:pPr marL="742950" lvl="1" indent="-285750" rtl="0" fontAlgn="base">
              <a:buFont typeface="Arial" panose="020B0604020202020204" pitchFamily="34" charset="0"/>
              <a:buChar char="•"/>
            </a:pPr>
            <a:r>
              <a:rPr lang="en-US" sz="1600" b="0" i="0" u="none" strike="noStrike">
                <a:solidFill>
                  <a:srgbClr val="595959"/>
                </a:solidFill>
                <a:effectLst/>
                <a:latin typeface="Arial" panose="020B0604020202020204" pitchFamily="34" charset="0"/>
              </a:rPr>
              <a:t>multiple tried with reduced batch size, token length</a:t>
            </a:r>
          </a:p>
          <a:p>
            <a:pPr marL="742950" lvl="1" indent="-285750" rtl="0" fontAlgn="base">
              <a:buFont typeface="Arial" panose="020B0604020202020204" pitchFamily="34" charset="0"/>
              <a:buChar char="•"/>
            </a:pPr>
            <a:r>
              <a:rPr lang="en-US" sz="1600" b="0" i="0" u="none" strike="noStrike">
                <a:solidFill>
                  <a:srgbClr val="595959"/>
                </a:solidFill>
                <a:effectLst/>
                <a:latin typeface="Arial" panose="020B0604020202020204" pitchFamily="34" charset="0"/>
              </a:rPr>
              <a:t>different runtimes</a:t>
            </a:r>
          </a:p>
          <a:p>
            <a:pPr rtl="0" fontAlgn="base">
              <a:buFont typeface="Arial" panose="020B0604020202020204" pitchFamily="34" charset="0"/>
              <a:buChar char="•"/>
            </a:pPr>
            <a:r>
              <a:rPr lang="en-US" sz="1600" b="0" i="0" u="none" strike="noStrike">
                <a:solidFill>
                  <a:srgbClr val="595959"/>
                </a:solidFill>
                <a:effectLst/>
                <a:latin typeface="Arial" panose="020B0604020202020204" pitchFamily="34" charset="0"/>
              </a:rPr>
              <a:t>The t5-small training worked on google colab but the time required was beyond available free time</a:t>
            </a:r>
          </a:p>
          <a:p>
            <a:pPr marL="0" indent="0">
              <a:buNone/>
            </a:pPr>
            <a:endParaRPr lang="en-IN" dirty="0"/>
          </a:p>
        </p:txBody>
      </p:sp>
      <p:pic>
        <p:nvPicPr>
          <p:cNvPr id="7170" name="Picture 2">
            <a:extLst>
              <a:ext uri="{FF2B5EF4-FFF2-40B4-BE49-F238E27FC236}">
                <a16:creationId xmlns:a16="http://schemas.microsoft.com/office/drawing/2014/main" id="{35221378-E8D7-DE63-2A1E-729F08C2C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3266" y="864157"/>
            <a:ext cx="5094513" cy="378414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77E315B-DE6B-BEE1-8FCB-68DEBDA17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133955"/>
            <a:ext cx="4505325" cy="5143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F7951211-B0A0-3A7E-B95E-3D8065F35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739751"/>
            <a:ext cx="27908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877F038-C15E-FB7B-F10D-BBC8213FEA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8675" y="4739751"/>
            <a:ext cx="4029075"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199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98955-1A02-D02C-6B65-5DA56558FC2F}"/>
              </a:ext>
            </a:extLst>
          </p:cNvPr>
          <p:cNvSpPr>
            <a:spLocks noGrp="1"/>
          </p:cNvSpPr>
          <p:nvPr>
            <p:ph type="title"/>
          </p:nvPr>
        </p:nvSpPr>
        <p:spPr/>
        <p:txBody>
          <a:bodyPr>
            <a:normAutofit/>
          </a:bodyPr>
          <a:lstStyle/>
          <a:p>
            <a:r>
              <a:rPr lang="en-IN" sz="3200" dirty="0"/>
              <a:t>TRAINING MODEL</a:t>
            </a:r>
          </a:p>
        </p:txBody>
      </p:sp>
      <p:sp>
        <p:nvSpPr>
          <p:cNvPr id="3" name="Content Placeholder 2">
            <a:extLst>
              <a:ext uri="{FF2B5EF4-FFF2-40B4-BE49-F238E27FC236}">
                <a16:creationId xmlns:a16="http://schemas.microsoft.com/office/drawing/2014/main" id="{3C670D92-4C7C-4926-29D7-D4C94F3AE07E}"/>
              </a:ext>
            </a:extLst>
          </p:cNvPr>
          <p:cNvSpPr>
            <a:spLocks noGrp="1"/>
          </p:cNvSpPr>
          <p:nvPr>
            <p:ph idx="1"/>
          </p:nvPr>
        </p:nvSpPr>
        <p:spPr>
          <a:xfrm>
            <a:off x="838200" y="1825625"/>
            <a:ext cx="4018935" cy="1458349"/>
          </a:xfrm>
        </p:spPr>
        <p:txBody>
          <a:bodyPr>
            <a:normAutofit fontScale="92500" lnSpcReduction="10000"/>
          </a:bodyPr>
          <a:lstStyle/>
          <a:p>
            <a:pPr rtl="0" fontAlgn="base">
              <a:buFont typeface="Arial" panose="020B0604020202020204" pitchFamily="34" charset="0"/>
              <a:buChar char="•"/>
            </a:pPr>
            <a:r>
              <a:rPr lang="en-US" sz="1800" b="0" i="0" u="none" strike="noStrike" dirty="0">
                <a:solidFill>
                  <a:srgbClr val="595959"/>
                </a:solidFill>
                <a:effectLst/>
                <a:latin typeface="Arial" panose="020B0604020202020204" pitchFamily="34" charset="0"/>
              </a:rPr>
              <a:t>Finally training worked on local PC </a:t>
            </a:r>
          </a:p>
          <a:p>
            <a:pPr rtl="0" fontAlgn="base">
              <a:buFont typeface="Arial" panose="020B0604020202020204" pitchFamily="34" charset="0"/>
              <a:buChar char="•"/>
            </a:pPr>
            <a:r>
              <a:rPr lang="en-US" sz="1800" b="0" i="0" u="none" strike="noStrike" dirty="0">
                <a:solidFill>
                  <a:srgbClr val="595959"/>
                </a:solidFill>
                <a:effectLst/>
                <a:latin typeface="Arial" panose="020B0604020202020204" pitchFamily="34" charset="0"/>
              </a:rPr>
              <a:t>NVIDIA GeForce RTX 3060 6GB </a:t>
            </a:r>
          </a:p>
          <a:p>
            <a:pPr rtl="0" fontAlgn="base">
              <a:buFont typeface="Arial" panose="020B0604020202020204" pitchFamily="34" charset="0"/>
              <a:buChar char="•"/>
            </a:pPr>
            <a:r>
              <a:rPr lang="en-US" sz="1800" b="0" i="0" u="none" strike="noStrike" dirty="0">
                <a:solidFill>
                  <a:srgbClr val="595959"/>
                </a:solidFill>
                <a:effectLst/>
                <a:latin typeface="Arial" panose="020B0604020202020204" pitchFamily="34" charset="0"/>
              </a:rPr>
              <a:t>16GB RAM  </a:t>
            </a:r>
          </a:p>
          <a:p>
            <a:pPr rtl="0" fontAlgn="base">
              <a:spcAft>
                <a:spcPts val="1200"/>
              </a:spcAft>
              <a:buFont typeface="Arial" panose="020B0604020202020204" pitchFamily="34" charset="0"/>
              <a:buChar char="•"/>
            </a:pPr>
            <a:r>
              <a:rPr lang="en-US" sz="1800" b="0" i="0" u="none" strike="noStrike" dirty="0">
                <a:solidFill>
                  <a:srgbClr val="595959"/>
                </a:solidFill>
                <a:effectLst/>
                <a:latin typeface="Arial" panose="020B0604020202020204" pitchFamily="34" charset="0"/>
              </a:rPr>
              <a:t>It took 18 hours!!!</a:t>
            </a:r>
          </a:p>
          <a:p>
            <a:pPr marL="0" indent="0">
              <a:buNone/>
            </a:pPr>
            <a:endParaRPr lang="en-IN" dirty="0"/>
          </a:p>
        </p:txBody>
      </p:sp>
      <p:pic>
        <p:nvPicPr>
          <p:cNvPr id="8194" name="Picture 2">
            <a:extLst>
              <a:ext uri="{FF2B5EF4-FFF2-40B4-BE49-F238E27FC236}">
                <a16:creationId xmlns:a16="http://schemas.microsoft.com/office/drawing/2014/main" id="{643DC7E4-0377-6594-AE88-71CEE0288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7" y="3776872"/>
            <a:ext cx="10029825" cy="22383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60D07A8-F8CB-C091-8E0A-A64139C4D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698" y="365125"/>
            <a:ext cx="3577214" cy="3282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506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1479</TotalTime>
  <Words>636</Words>
  <Application>Microsoft Office PowerPoint</Application>
  <PresentationFormat>Widescreen</PresentationFormat>
  <Paragraphs>82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NEWS ARTICLE SUMMARIZATION</vt:lpstr>
      <vt:lpstr>INTRODUCTION</vt:lpstr>
      <vt:lpstr>LIBRARIES  &amp; TECHNOLOGIES USED</vt:lpstr>
      <vt:lpstr>DATASET</vt:lpstr>
      <vt:lpstr>TRANSFORMER MODELS</vt:lpstr>
      <vt:lpstr>T5 TRANSFORMER MODEL ARCHITECTURE</vt:lpstr>
      <vt:lpstr>PROJECT PIPELINE</vt:lpstr>
      <vt:lpstr>TRAINING MODEL</vt:lpstr>
      <vt:lpstr>TRAINING MODEL</vt:lpstr>
      <vt:lpstr>LOCAL TRAINED MODEL</vt:lpstr>
      <vt:lpstr>ROUGE SCORE</vt:lpstr>
      <vt:lpstr>CHALLENGES FACED</vt:lpstr>
      <vt:lpstr>CONCLUSION</vt:lpstr>
      <vt:lpstr>DEMO VIDEO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Guttula, Koushik Sai</dc:creator>
  <cp:lastModifiedBy>Guttula, Koushik Sai</cp:lastModifiedBy>
  <cp:revision>5</cp:revision>
  <dcterms:created xsi:type="dcterms:W3CDTF">2024-12-16T00:24:49Z</dcterms:created>
  <dcterms:modified xsi:type="dcterms:W3CDTF">2024-12-17T01:06:53Z</dcterms:modified>
</cp:coreProperties>
</file>